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7"/>
  </p:notesMasterIdLst>
  <p:sldIdLst>
    <p:sldId id="342" r:id="rId2"/>
    <p:sldId id="341" r:id="rId3"/>
    <p:sldId id="305" r:id="rId4"/>
    <p:sldId id="929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127" autoAdjust="0"/>
  </p:normalViewPr>
  <p:slideViewPr>
    <p:cSldViewPr snapToGrid="0">
      <p:cViewPr varScale="1">
        <p:scale>
          <a:sx n="70" d="100"/>
          <a:sy n="70" d="100"/>
        </p:scale>
        <p:origin x="4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FD7F17-4824-48F2-BA62-F127A1987FC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F689775-E246-4BFD-BFD2-0D390C13400B}">
      <dgm:prSet/>
      <dgm:spPr/>
      <dgm:t>
        <a:bodyPr/>
        <a:lstStyle/>
        <a:p>
          <a:r>
            <a:rPr lang="en-US"/>
            <a:t>Education-employment linkage</a:t>
          </a:r>
        </a:p>
      </dgm:t>
    </dgm:pt>
    <dgm:pt modelId="{8A15F1B5-785A-469D-A45E-5A43DC3D58FA}" type="parTrans" cxnId="{9A35756F-DA3E-45ED-BA7D-785C1F0528F1}">
      <dgm:prSet/>
      <dgm:spPr/>
      <dgm:t>
        <a:bodyPr/>
        <a:lstStyle/>
        <a:p>
          <a:endParaRPr lang="en-US"/>
        </a:p>
      </dgm:t>
    </dgm:pt>
    <dgm:pt modelId="{33121040-D8A7-4935-BECD-2C1C9C37BB3D}" type="sibTrans" cxnId="{9A35756F-DA3E-45ED-BA7D-785C1F0528F1}">
      <dgm:prSet/>
      <dgm:spPr/>
      <dgm:t>
        <a:bodyPr/>
        <a:lstStyle/>
        <a:p>
          <a:endParaRPr lang="en-US"/>
        </a:p>
      </dgm:t>
    </dgm:pt>
    <dgm:pt modelId="{8727EE00-A299-46EE-84E8-49343288A65B}">
      <dgm:prSet/>
      <dgm:spPr/>
      <dgm:t>
        <a:bodyPr/>
        <a:lstStyle/>
        <a:p>
          <a:r>
            <a:rPr lang="en-US"/>
            <a:t>Return on investment for training companies</a:t>
          </a:r>
        </a:p>
      </dgm:t>
    </dgm:pt>
    <dgm:pt modelId="{58ACCDB2-931D-4854-9374-57ACC544BA55}" type="parTrans" cxnId="{3460BC5B-61E0-4A71-BAC1-0E69EBAD2FE4}">
      <dgm:prSet/>
      <dgm:spPr/>
      <dgm:t>
        <a:bodyPr/>
        <a:lstStyle/>
        <a:p>
          <a:endParaRPr lang="en-US"/>
        </a:p>
      </dgm:t>
    </dgm:pt>
    <dgm:pt modelId="{B78271FA-7693-4AF0-8783-451A3FEA4533}" type="sibTrans" cxnId="{3460BC5B-61E0-4A71-BAC1-0E69EBAD2FE4}">
      <dgm:prSet/>
      <dgm:spPr/>
      <dgm:t>
        <a:bodyPr/>
        <a:lstStyle/>
        <a:p>
          <a:endParaRPr lang="en-US"/>
        </a:p>
      </dgm:t>
    </dgm:pt>
    <dgm:pt modelId="{3C02A887-2238-4E5B-B24E-2C21B673F139}">
      <dgm:prSet/>
      <dgm:spPr/>
      <dgm:t>
        <a:bodyPr/>
        <a:lstStyle/>
        <a:p>
          <a:r>
            <a:rPr lang="en-US" dirty="0"/>
            <a:t>Continuous system improvement toward permeability</a:t>
          </a:r>
        </a:p>
      </dgm:t>
    </dgm:pt>
    <dgm:pt modelId="{29858F29-A989-402F-941A-8730DA9FB8EE}" type="parTrans" cxnId="{0D641CD1-1440-4DA2-87DA-46E7926971D0}">
      <dgm:prSet/>
      <dgm:spPr/>
      <dgm:t>
        <a:bodyPr/>
        <a:lstStyle/>
        <a:p>
          <a:endParaRPr lang="en-US"/>
        </a:p>
      </dgm:t>
    </dgm:pt>
    <dgm:pt modelId="{851BFFC1-B425-4D20-AE2B-CBC6600D388F}" type="sibTrans" cxnId="{0D641CD1-1440-4DA2-87DA-46E7926971D0}">
      <dgm:prSet/>
      <dgm:spPr/>
      <dgm:t>
        <a:bodyPr/>
        <a:lstStyle/>
        <a:p>
          <a:endParaRPr lang="en-US"/>
        </a:p>
      </dgm:t>
    </dgm:pt>
    <dgm:pt modelId="{7BF2CC4C-4D2F-44C6-83D1-73832DC0997A}" type="pres">
      <dgm:prSet presAssocID="{25FD7F17-4824-48F2-BA62-F127A1987FC5}" presName="root" presStyleCnt="0">
        <dgm:presLayoutVars>
          <dgm:dir/>
          <dgm:resizeHandles val="exact"/>
        </dgm:presLayoutVars>
      </dgm:prSet>
      <dgm:spPr/>
    </dgm:pt>
    <dgm:pt modelId="{67766474-6735-4880-83D8-22219DF62E97}" type="pres">
      <dgm:prSet presAssocID="{2F689775-E246-4BFD-BFD2-0D390C13400B}" presName="compNode" presStyleCnt="0"/>
      <dgm:spPr/>
    </dgm:pt>
    <dgm:pt modelId="{C295F20E-4641-4208-9EDC-DBCB8CFA157B}" type="pres">
      <dgm:prSet presAssocID="{2F689775-E246-4BFD-BFD2-0D390C13400B}" presName="bgRect" presStyleLbl="bgShp" presStyleIdx="0" presStyleCnt="3"/>
      <dgm:spPr/>
    </dgm:pt>
    <dgm:pt modelId="{3D6BF86C-E55C-4A5A-8748-8AD30CAA14FC}" type="pres">
      <dgm:prSet presAssocID="{2F689775-E246-4BFD-BFD2-0D390C13400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 with solid fill"/>
        </a:ext>
      </dgm:extLst>
    </dgm:pt>
    <dgm:pt modelId="{16F61A65-23BA-4476-AB8C-B5F713E13EFF}" type="pres">
      <dgm:prSet presAssocID="{2F689775-E246-4BFD-BFD2-0D390C13400B}" presName="spaceRect" presStyleCnt="0"/>
      <dgm:spPr/>
    </dgm:pt>
    <dgm:pt modelId="{D7BBD780-84D4-4B8E-9832-912BC774ACCB}" type="pres">
      <dgm:prSet presAssocID="{2F689775-E246-4BFD-BFD2-0D390C13400B}" presName="parTx" presStyleLbl="revTx" presStyleIdx="0" presStyleCnt="3">
        <dgm:presLayoutVars>
          <dgm:chMax val="0"/>
          <dgm:chPref val="0"/>
        </dgm:presLayoutVars>
      </dgm:prSet>
      <dgm:spPr/>
    </dgm:pt>
    <dgm:pt modelId="{A5E8EF95-339F-46C8-BC50-09E1A4593034}" type="pres">
      <dgm:prSet presAssocID="{33121040-D8A7-4935-BECD-2C1C9C37BB3D}" presName="sibTrans" presStyleCnt="0"/>
      <dgm:spPr/>
    </dgm:pt>
    <dgm:pt modelId="{A500B461-A6F3-4E4D-8491-BEC2CDCCC793}" type="pres">
      <dgm:prSet presAssocID="{8727EE00-A299-46EE-84E8-49343288A65B}" presName="compNode" presStyleCnt="0"/>
      <dgm:spPr/>
    </dgm:pt>
    <dgm:pt modelId="{00FD6418-C123-41E8-B891-D8F91FB74995}" type="pres">
      <dgm:prSet presAssocID="{8727EE00-A299-46EE-84E8-49343288A65B}" presName="bgRect" presStyleLbl="bgShp" presStyleIdx="1" presStyleCnt="3"/>
      <dgm:spPr/>
    </dgm:pt>
    <dgm:pt modelId="{B9DCABA2-1ED0-4A20-93DB-71D0B9288F50}" type="pres">
      <dgm:prSet presAssocID="{8727EE00-A299-46EE-84E8-49343288A65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C318E8BF-ED8E-4561-BE49-7A4AF9165D69}" type="pres">
      <dgm:prSet presAssocID="{8727EE00-A299-46EE-84E8-49343288A65B}" presName="spaceRect" presStyleCnt="0"/>
      <dgm:spPr/>
    </dgm:pt>
    <dgm:pt modelId="{1C92E8AD-CD3C-46D8-9675-22F3122B3EDF}" type="pres">
      <dgm:prSet presAssocID="{8727EE00-A299-46EE-84E8-49343288A65B}" presName="parTx" presStyleLbl="revTx" presStyleIdx="1" presStyleCnt="3">
        <dgm:presLayoutVars>
          <dgm:chMax val="0"/>
          <dgm:chPref val="0"/>
        </dgm:presLayoutVars>
      </dgm:prSet>
      <dgm:spPr/>
    </dgm:pt>
    <dgm:pt modelId="{278A82E8-D44B-4562-83A0-E970098D35EC}" type="pres">
      <dgm:prSet presAssocID="{B78271FA-7693-4AF0-8783-451A3FEA4533}" presName="sibTrans" presStyleCnt="0"/>
      <dgm:spPr/>
    </dgm:pt>
    <dgm:pt modelId="{E122B697-62F7-42EB-8913-A81D2EBEE3C0}" type="pres">
      <dgm:prSet presAssocID="{3C02A887-2238-4E5B-B24E-2C21B673F139}" presName="compNode" presStyleCnt="0"/>
      <dgm:spPr/>
    </dgm:pt>
    <dgm:pt modelId="{80D12D03-E589-4523-9D75-87DB5E76D2A5}" type="pres">
      <dgm:prSet presAssocID="{3C02A887-2238-4E5B-B24E-2C21B673F139}" presName="bgRect" presStyleLbl="bgShp" presStyleIdx="2" presStyleCnt="3"/>
      <dgm:spPr/>
    </dgm:pt>
    <dgm:pt modelId="{3A8F5DD4-E3CD-4AD1-A03F-C506DD69C505}" type="pres">
      <dgm:prSet presAssocID="{3C02A887-2238-4E5B-B24E-2C21B673F13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B450C922-9C8E-43A3-838B-E01409860715}" type="pres">
      <dgm:prSet presAssocID="{3C02A887-2238-4E5B-B24E-2C21B673F139}" presName="spaceRect" presStyleCnt="0"/>
      <dgm:spPr/>
    </dgm:pt>
    <dgm:pt modelId="{61B7C554-22E9-4367-8774-93E7D4156D0A}" type="pres">
      <dgm:prSet presAssocID="{3C02A887-2238-4E5B-B24E-2C21B673F13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CE0CA40-0F52-471A-8ED7-80D9A1065CB0}" type="presOf" srcId="{2F689775-E246-4BFD-BFD2-0D390C13400B}" destId="{D7BBD780-84D4-4B8E-9832-912BC774ACCB}" srcOrd="0" destOrd="0" presId="urn:microsoft.com/office/officeart/2018/2/layout/IconVerticalSolidList"/>
    <dgm:cxn modelId="{3460BC5B-61E0-4A71-BAC1-0E69EBAD2FE4}" srcId="{25FD7F17-4824-48F2-BA62-F127A1987FC5}" destId="{8727EE00-A299-46EE-84E8-49343288A65B}" srcOrd="1" destOrd="0" parTransId="{58ACCDB2-931D-4854-9374-57ACC544BA55}" sibTransId="{B78271FA-7693-4AF0-8783-451A3FEA4533}"/>
    <dgm:cxn modelId="{26820664-8149-4D22-A7D6-C148D98BB724}" type="presOf" srcId="{25FD7F17-4824-48F2-BA62-F127A1987FC5}" destId="{7BF2CC4C-4D2F-44C6-83D1-73832DC0997A}" srcOrd="0" destOrd="0" presId="urn:microsoft.com/office/officeart/2018/2/layout/IconVerticalSolidList"/>
    <dgm:cxn modelId="{C4E20A4E-2A95-466F-B259-6874AD96BC30}" type="presOf" srcId="{8727EE00-A299-46EE-84E8-49343288A65B}" destId="{1C92E8AD-CD3C-46D8-9675-22F3122B3EDF}" srcOrd="0" destOrd="0" presId="urn:microsoft.com/office/officeart/2018/2/layout/IconVerticalSolidList"/>
    <dgm:cxn modelId="{9A35756F-DA3E-45ED-BA7D-785C1F0528F1}" srcId="{25FD7F17-4824-48F2-BA62-F127A1987FC5}" destId="{2F689775-E246-4BFD-BFD2-0D390C13400B}" srcOrd="0" destOrd="0" parTransId="{8A15F1B5-785A-469D-A45E-5A43DC3D58FA}" sibTransId="{33121040-D8A7-4935-BECD-2C1C9C37BB3D}"/>
    <dgm:cxn modelId="{D3D7FD87-4C79-4A16-94BF-122613DD5EBB}" type="presOf" srcId="{3C02A887-2238-4E5B-B24E-2C21B673F139}" destId="{61B7C554-22E9-4367-8774-93E7D4156D0A}" srcOrd="0" destOrd="0" presId="urn:microsoft.com/office/officeart/2018/2/layout/IconVerticalSolidList"/>
    <dgm:cxn modelId="{0D641CD1-1440-4DA2-87DA-46E7926971D0}" srcId="{25FD7F17-4824-48F2-BA62-F127A1987FC5}" destId="{3C02A887-2238-4E5B-B24E-2C21B673F139}" srcOrd="2" destOrd="0" parTransId="{29858F29-A989-402F-941A-8730DA9FB8EE}" sibTransId="{851BFFC1-B425-4D20-AE2B-CBC6600D388F}"/>
    <dgm:cxn modelId="{FDEBFBC0-2CE2-4435-82A0-F73BFE2B011F}" type="presParOf" srcId="{7BF2CC4C-4D2F-44C6-83D1-73832DC0997A}" destId="{67766474-6735-4880-83D8-22219DF62E97}" srcOrd="0" destOrd="0" presId="urn:microsoft.com/office/officeart/2018/2/layout/IconVerticalSolidList"/>
    <dgm:cxn modelId="{7CE84626-8E5D-4579-AB08-9DECA48ED7E9}" type="presParOf" srcId="{67766474-6735-4880-83D8-22219DF62E97}" destId="{C295F20E-4641-4208-9EDC-DBCB8CFA157B}" srcOrd="0" destOrd="0" presId="urn:microsoft.com/office/officeart/2018/2/layout/IconVerticalSolidList"/>
    <dgm:cxn modelId="{03B0295E-A278-43D5-9E5F-8767915904C2}" type="presParOf" srcId="{67766474-6735-4880-83D8-22219DF62E97}" destId="{3D6BF86C-E55C-4A5A-8748-8AD30CAA14FC}" srcOrd="1" destOrd="0" presId="urn:microsoft.com/office/officeart/2018/2/layout/IconVerticalSolidList"/>
    <dgm:cxn modelId="{4F686D17-D166-4756-A8BF-EC10DE39B1B6}" type="presParOf" srcId="{67766474-6735-4880-83D8-22219DF62E97}" destId="{16F61A65-23BA-4476-AB8C-B5F713E13EFF}" srcOrd="2" destOrd="0" presId="urn:microsoft.com/office/officeart/2018/2/layout/IconVerticalSolidList"/>
    <dgm:cxn modelId="{A6471515-B4B4-4277-A913-02B361A17AB4}" type="presParOf" srcId="{67766474-6735-4880-83D8-22219DF62E97}" destId="{D7BBD780-84D4-4B8E-9832-912BC774ACCB}" srcOrd="3" destOrd="0" presId="urn:microsoft.com/office/officeart/2018/2/layout/IconVerticalSolidList"/>
    <dgm:cxn modelId="{C69802C3-13AB-4EC5-96B5-32F54649499E}" type="presParOf" srcId="{7BF2CC4C-4D2F-44C6-83D1-73832DC0997A}" destId="{A5E8EF95-339F-46C8-BC50-09E1A4593034}" srcOrd="1" destOrd="0" presId="urn:microsoft.com/office/officeart/2018/2/layout/IconVerticalSolidList"/>
    <dgm:cxn modelId="{3E7A5E11-54C7-48AB-A22C-BEBC23759A41}" type="presParOf" srcId="{7BF2CC4C-4D2F-44C6-83D1-73832DC0997A}" destId="{A500B461-A6F3-4E4D-8491-BEC2CDCCC793}" srcOrd="2" destOrd="0" presId="urn:microsoft.com/office/officeart/2018/2/layout/IconVerticalSolidList"/>
    <dgm:cxn modelId="{5BA43F2D-2DA3-47C3-8A31-DD73F38837D3}" type="presParOf" srcId="{A500B461-A6F3-4E4D-8491-BEC2CDCCC793}" destId="{00FD6418-C123-41E8-B891-D8F91FB74995}" srcOrd="0" destOrd="0" presId="urn:microsoft.com/office/officeart/2018/2/layout/IconVerticalSolidList"/>
    <dgm:cxn modelId="{06BCAAF4-EB85-424D-BE14-01B2296CD1B1}" type="presParOf" srcId="{A500B461-A6F3-4E4D-8491-BEC2CDCCC793}" destId="{B9DCABA2-1ED0-4A20-93DB-71D0B9288F50}" srcOrd="1" destOrd="0" presId="urn:microsoft.com/office/officeart/2018/2/layout/IconVerticalSolidList"/>
    <dgm:cxn modelId="{8D7D6627-1E33-4EDB-A37A-15870FA7188F}" type="presParOf" srcId="{A500B461-A6F3-4E4D-8491-BEC2CDCCC793}" destId="{C318E8BF-ED8E-4561-BE49-7A4AF9165D69}" srcOrd="2" destOrd="0" presId="urn:microsoft.com/office/officeart/2018/2/layout/IconVerticalSolidList"/>
    <dgm:cxn modelId="{845B0D29-EFC2-48E1-984A-05F1614C650D}" type="presParOf" srcId="{A500B461-A6F3-4E4D-8491-BEC2CDCCC793}" destId="{1C92E8AD-CD3C-46D8-9675-22F3122B3EDF}" srcOrd="3" destOrd="0" presId="urn:microsoft.com/office/officeart/2018/2/layout/IconVerticalSolidList"/>
    <dgm:cxn modelId="{2F080837-A271-4D91-AC44-32128F20293D}" type="presParOf" srcId="{7BF2CC4C-4D2F-44C6-83D1-73832DC0997A}" destId="{278A82E8-D44B-4562-83A0-E970098D35EC}" srcOrd="3" destOrd="0" presId="urn:microsoft.com/office/officeart/2018/2/layout/IconVerticalSolidList"/>
    <dgm:cxn modelId="{23F0224D-31C0-48F9-B305-849933D7C49C}" type="presParOf" srcId="{7BF2CC4C-4D2F-44C6-83D1-73832DC0997A}" destId="{E122B697-62F7-42EB-8913-A81D2EBEE3C0}" srcOrd="4" destOrd="0" presId="urn:microsoft.com/office/officeart/2018/2/layout/IconVerticalSolidList"/>
    <dgm:cxn modelId="{B4EAB2D4-9DB6-4F5E-B6E3-0DB94CCA8182}" type="presParOf" srcId="{E122B697-62F7-42EB-8913-A81D2EBEE3C0}" destId="{80D12D03-E589-4523-9D75-87DB5E76D2A5}" srcOrd="0" destOrd="0" presId="urn:microsoft.com/office/officeart/2018/2/layout/IconVerticalSolidList"/>
    <dgm:cxn modelId="{0C038DA4-C903-48C4-BFCC-26BD9E3B56FC}" type="presParOf" srcId="{E122B697-62F7-42EB-8913-A81D2EBEE3C0}" destId="{3A8F5DD4-E3CD-4AD1-A03F-C506DD69C505}" srcOrd="1" destOrd="0" presId="urn:microsoft.com/office/officeart/2018/2/layout/IconVerticalSolidList"/>
    <dgm:cxn modelId="{B5BC1B4D-C21F-417F-9FC6-4AFB0AA19BCA}" type="presParOf" srcId="{E122B697-62F7-42EB-8913-A81D2EBEE3C0}" destId="{B450C922-9C8E-43A3-838B-E01409860715}" srcOrd="2" destOrd="0" presId="urn:microsoft.com/office/officeart/2018/2/layout/IconVerticalSolidList"/>
    <dgm:cxn modelId="{CC28C90F-A7FF-44D8-BB61-9E823A1DC2CE}" type="presParOf" srcId="{E122B697-62F7-42EB-8913-A81D2EBEE3C0}" destId="{61B7C554-22E9-4367-8774-93E7D4156D0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5F20E-4641-4208-9EDC-DBCB8CFA157B}">
      <dsp:nvSpPr>
        <dsp:cNvPr id="0" name=""/>
        <dsp:cNvSpPr/>
      </dsp:nvSpPr>
      <dsp:spPr>
        <a:xfrm>
          <a:off x="0" y="571"/>
          <a:ext cx="10728325" cy="1336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BF86C-E55C-4A5A-8748-8AD30CAA14FC}">
      <dsp:nvSpPr>
        <dsp:cNvPr id="0" name=""/>
        <dsp:cNvSpPr/>
      </dsp:nvSpPr>
      <dsp:spPr>
        <a:xfrm>
          <a:off x="404386" y="301354"/>
          <a:ext cx="735249" cy="735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BD780-84D4-4B8E-9832-912BC774ACCB}">
      <dsp:nvSpPr>
        <dsp:cNvPr id="0" name=""/>
        <dsp:cNvSpPr/>
      </dsp:nvSpPr>
      <dsp:spPr>
        <a:xfrm>
          <a:off x="1544022" y="571"/>
          <a:ext cx="9184302" cy="1336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480" tIns="141480" rIns="141480" bIns="14148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Education-employment linkage</a:t>
          </a:r>
        </a:p>
      </dsp:txBody>
      <dsp:txXfrm>
        <a:off x="1544022" y="571"/>
        <a:ext cx="9184302" cy="1336816"/>
      </dsp:txXfrm>
    </dsp:sp>
    <dsp:sp modelId="{00FD6418-C123-41E8-B891-D8F91FB74995}">
      <dsp:nvSpPr>
        <dsp:cNvPr id="0" name=""/>
        <dsp:cNvSpPr/>
      </dsp:nvSpPr>
      <dsp:spPr>
        <a:xfrm>
          <a:off x="0" y="1671591"/>
          <a:ext cx="10728325" cy="1336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DCABA2-1ED0-4A20-93DB-71D0B9288F50}">
      <dsp:nvSpPr>
        <dsp:cNvPr id="0" name=""/>
        <dsp:cNvSpPr/>
      </dsp:nvSpPr>
      <dsp:spPr>
        <a:xfrm>
          <a:off x="404386" y="1972375"/>
          <a:ext cx="735249" cy="735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92E8AD-CD3C-46D8-9675-22F3122B3EDF}">
      <dsp:nvSpPr>
        <dsp:cNvPr id="0" name=""/>
        <dsp:cNvSpPr/>
      </dsp:nvSpPr>
      <dsp:spPr>
        <a:xfrm>
          <a:off x="1544022" y="1671591"/>
          <a:ext cx="9184302" cy="1336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480" tIns="141480" rIns="141480" bIns="14148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Return on investment for training companies</a:t>
          </a:r>
        </a:p>
      </dsp:txBody>
      <dsp:txXfrm>
        <a:off x="1544022" y="1671591"/>
        <a:ext cx="9184302" cy="1336816"/>
      </dsp:txXfrm>
    </dsp:sp>
    <dsp:sp modelId="{80D12D03-E589-4523-9D75-87DB5E76D2A5}">
      <dsp:nvSpPr>
        <dsp:cNvPr id="0" name=""/>
        <dsp:cNvSpPr/>
      </dsp:nvSpPr>
      <dsp:spPr>
        <a:xfrm>
          <a:off x="0" y="3342612"/>
          <a:ext cx="10728325" cy="1336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8F5DD4-E3CD-4AD1-A03F-C506DD69C505}">
      <dsp:nvSpPr>
        <dsp:cNvPr id="0" name=""/>
        <dsp:cNvSpPr/>
      </dsp:nvSpPr>
      <dsp:spPr>
        <a:xfrm>
          <a:off x="404386" y="3643395"/>
          <a:ext cx="735249" cy="735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7C554-22E9-4367-8774-93E7D4156D0A}">
      <dsp:nvSpPr>
        <dsp:cNvPr id="0" name=""/>
        <dsp:cNvSpPr/>
      </dsp:nvSpPr>
      <dsp:spPr>
        <a:xfrm>
          <a:off x="1544022" y="3342612"/>
          <a:ext cx="9184302" cy="1336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480" tIns="141480" rIns="141480" bIns="14148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Continuous system improvement toward permeability</a:t>
          </a:r>
        </a:p>
      </dsp:txBody>
      <dsp:txXfrm>
        <a:off x="1544022" y="3342612"/>
        <a:ext cx="9184302" cy="1336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99906-5B49-4A8A-BF40-8BAAB5BFA51C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A7296-7528-4EC7-BF8B-85149D42A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7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8A7296-7528-4EC7-BF8B-85149D42A0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17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Apprentice</a:t>
            </a:r>
            <a:r>
              <a:rPr lang="en-US" baseline="0" dirty="0"/>
              <a:t> wage depends on e.g. unions</a:t>
            </a:r>
            <a:endParaRPr lang="en-US" dirty="0"/>
          </a:p>
          <a:p>
            <a:r>
              <a:rPr lang="en-US" dirty="0"/>
              <a:t>Cost Timing</a:t>
            </a:r>
            <a:r>
              <a:rPr lang="en-US" baseline="0" dirty="0"/>
              <a:t> depends on financing of general education by government</a:t>
            </a:r>
            <a:endParaRPr lang="en-US" dirty="0"/>
          </a:p>
          <a:p>
            <a:r>
              <a:rPr lang="en-US" dirty="0"/>
              <a:t>Wage compression</a:t>
            </a:r>
            <a:r>
              <a:rPr lang="en-US" baseline="0" dirty="0"/>
              <a:t> affected by e.g. </a:t>
            </a:r>
            <a:r>
              <a:rPr lang="en-US" baseline="0" dirty="0" err="1"/>
              <a:t>labour</a:t>
            </a:r>
            <a:r>
              <a:rPr lang="en-US" baseline="0" dirty="0"/>
              <a:t> market frictions, unions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5DD12752-BF75-4E50-90AB-7EF289B0A247}" type="datetime4">
              <a:rPr lang="de-CH" smtClean="0"/>
              <a:pPr>
                <a:defRPr/>
              </a:pPr>
              <a:t>14. Januar 2022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196984-6B6E-4E17-B758-81CB31F53DC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1131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EB061823-3F7A-48C8-8477-B410C18AC1B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1838" y="1016000"/>
            <a:ext cx="10728325" cy="5256000"/>
          </a:xfrm>
        </p:spPr>
        <p:txBody>
          <a:bodyPr lIns="5580000" tIns="0" rIns="0" anchor="ctr" anchorCtr="0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de-CH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91294E-BEE7-4DA8-BBC8-88E1A7B07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33538"/>
            <a:ext cx="5904000" cy="2772000"/>
          </a:xfrm>
          <a:solidFill>
            <a:schemeClr val="accent1"/>
          </a:solidFill>
        </p:spPr>
        <p:txBody>
          <a:bodyPr lIns="1080000" tIns="252000" anchor="t" anchorCtr="0"/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de-CH" noProof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EE7317F-7892-4B0F-BA41-44765BB93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8" y="360538"/>
            <a:ext cx="1765565" cy="288000"/>
          </a:xfrm>
          <a:prstGeom prst="rect">
            <a:avLst/>
          </a:prstGeo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1BE31-9613-4103-99FF-7DCFF643B3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8516" y="3860495"/>
            <a:ext cx="4680000" cy="1008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266700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2pPr>
            <a:lvl3pPr marL="538163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804862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1076325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C2019B2-9A5C-7E4F-AC2F-F688548FDA7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416" y="6489088"/>
            <a:ext cx="817921" cy="180000"/>
          </a:xfrm>
          <a:prstGeom prst="rect">
            <a:avLst/>
          </a:prstGeom>
        </p:spPr>
      </p:pic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C6FDDA13-9713-0447-B992-29842EA8C11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22582" y="316800"/>
            <a:ext cx="2773868" cy="3600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buNone/>
              <a:defRPr sz="1150"/>
            </a:lvl1pPr>
            <a:lvl2pPr>
              <a:defRPr sz="1150"/>
            </a:lvl2pPr>
            <a:lvl3pPr>
              <a:defRPr sz="1150"/>
            </a:lvl3pPr>
            <a:lvl4pPr>
              <a:defRPr sz="1150"/>
            </a:lvl4pPr>
            <a:lvl5pPr>
              <a:defRPr sz="1150"/>
            </a:lvl5pPr>
          </a:lstStyle>
          <a:p>
            <a:pPr lvl="0"/>
            <a:r>
              <a:rPr lang="de-DE" dirty="0" err="1"/>
              <a:t>Chair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Education Systems</a:t>
            </a:r>
          </a:p>
        </p:txBody>
      </p:sp>
    </p:spTree>
    <p:extLst>
      <p:ext uri="{BB962C8B-B14F-4D97-AF65-F5344CB8AC3E}">
        <p14:creationId xmlns:p14="http://schemas.microsoft.com/office/powerpoint/2010/main" val="665516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  <p15:guide id="3" orient="horz" pos="640">
          <p15:clr>
            <a:srgbClr val="FBAE40"/>
          </p15:clr>
        </p15:guide>
        <p15:guide id="4" orient="horz" pos="3952">
          <p15:clr>
            <a:srgbClr val="FBAE40"/>
          </p15:clr>
        </p15:guide>
        <p15:guide id="5" pos="610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de-CH" noProof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3E2EF-5F98-49EC-BCEA-B215D499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163" y="1412875"/>
            <a:ext cx="5256000" cy="486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A522-F71C-4221-BF90-DC1F36C95321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D7EA-6C17-4E73-8211-3690EC93F72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221A3BAE-B19D-4390-B4A5-2C8A2CC87C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838" y="1412875"/>
            <a:ext cx="5040000" cy="4860000"/>
          </a:xfrm>
        </p:spPr>
        <p:txBody>
          <a:bodyPr tIns="1620000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9992937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de-CH" noProof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3E2EF-5F98-49EC-BCEA-B215D499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6" y="5121800"/>
            <a:ext cx="5255999" cy="1152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221A3BAE-B19D-4390-B4A5-2C8A2CC87C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838" y="1412875"/>
            <a:ext cx="5256000" cy="3420000"/>
          </a:xfrm>
        </p:spPr>
        <p:txBody>
          <a:bodyPr tIns="900000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de-CH" noProof="0"/>
          </a:p>
        </p:txBody>
      </p:sp>
      <p:sp>
        <p:nvSpPr>
          <p:cNvPr id="9" name="Bildplatzhalter 10">
            <a:extLst>
              <a:ext uri="{FF2B5EF4-FFF2-40B4-BE49-F238E27FC236}">
                <a16:creationId xmlns:a16="http://schemas.microsoft.com/office/drawing/2014/main" id="{1AAB6914-2518-430D-BF4C-14EA51B6141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162" y="1412875"/>
            <a:ext cx="5256000" cy="3420000"/>
          </a:xfrm>
        </p:spPr>
        <p:txBody>
          <a:bodyPr tIns="900000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de-CH" noProof="0"/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5092EEFB-079B-4C38-A665-E52B9837601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04162" y="5121800"/>
            <a:ext cx="5256001" cy="1152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485954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de-CH" noProof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3E2EF-5F98-49EC-BCEA-B215D499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6" y="4166439"/>
            <a:ext cx="10728327" cy="2124401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221A3BAE-B19D-4390-B4A5-2C8A2CC87C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838" y="1412875"/>
            <a:ext cx="3420000" cy="2484000"/>
          </a:xfrm>
        </p:spPr>
        <p:txBody>
          <a:bodyPr tIns="360000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de-CH" noProof="0"/>
          </a:p>
        </p:txBody>
      </p:sp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36793346-BF6B-42A8-ADE0-3AA3DC3B239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0162" y="1414800"/>
            <a:ext cx="3420000" cy="2484000"/>
          </a:xfrm>
        </p:spPr>
        <p:txBody>
          <a:bodyPr tIns="360000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de-CH" noProof="0"/>
          </a:p>
        </p:txBody>
      </p:sp>
      <p:sp>
        <p:nvSpPr>
          <p:cNvPr id="14" name="Bildplatzhalter 10">
            <a:extLst>
              <a:ext uri="{FF2B5EF4-FFF2-40B4-BE49-F238E27FC236}">
                <a16:creationId xmlns:a16="http://schemas.microsoft.com/office/drawing/2014/main" id="{FE637F68-618E-43EB-B240-4BFA26852FC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85999" y="1414800"/>
            <a:ext cx="3420000" cy="2484000"/>
          </a:xfrm>
        </p:spPr>
        <p:txBody>
          <a:bodyPr tIns="360000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198045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de-CH" noProof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3E2EF-5F98-49EC-BCEA-B215D499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7" y="1412875"/>
            <a:ext cx="10728325" cy="396000"/>
          </a:xfrm>
        </p:spPr>
        <p:txBody>
          <a:bodyPr/>
          <a:lstStyle>
            <a:lvl1pPr marL="0" indent="0">
              <a:buNone/>
              <a:defRPr b="1"/>
            </a:lvl1pPr>
            <a:lvl2pPr marL="266700" indent="0">
              <a:buNone/>
              <a:defRPr b="1"/>
            </a:lvl2pPr>
            <a:lvl3pPr marL="538163" indent="0">
              <a:buNone/>
              <a:defRPr b="1"/>
            </a:lvl3pPr>
            <a:lvl4pPr marL="804862" indent="0">
              <a:buNone/>
              <a:defRPr b="1"/>
            </a:lvl4pPr>
            <a:lvl5pPr marL="1076325" indent="0">
              <a:buNone/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  <p:sp>
        <p:nvSpPr>
          <p:cNvPr id="9" name="Tabellenplatzhalter 8">
            <a:extLst>
              <a:ext uri="{FF2B5EF4-FFF2-40B4-BE49-F238E27FC236}">
                <a16:creationId xmlns:a16="http://schemas.microsoft.com/office/drawing/2014/main" id="{A1D947E6-CC00-458E-BDE1-B0877E30333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731838" y="2061398"/>
            <a:ext cx="10728325" cy="4212401"/>
          </a:xfrm>
        </p:spPr>
        <p:txBody>
          <a:bodyPr tIns="1260000"/>
          <a:lstStyle>
            <a:lvl1pPr marL="0" indent="0" algn="ctr">
              <a:spcBef>
                <a:spcPts val="0"/>
              </a:spcBef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9990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394B20FF-3667-40DF-92A1-C6CF3BBCA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7" y="2135492"/>
            <a:ext cx="10728325" cy="396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540000" indent="0">
              <a:buNone/>
              <a:defRPr>
                <a:solidFill>
                  <a:schemeClr val="bg1"/>
                </a:solidFill>
              </a:defRPr>
            </a:lvl3pPr>
            <a:lvl4pPr marL="808537" indent="0">
              <a:buNone/>
              <a:defRPr>
                <a:solidFill>
                  <a:schemeClr val="bg1"/>
                </a:solidFill>
              </a:defRPr>
            </a:lvl4pPr>
            <a:lvl5pPr marL="108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F900572E-A73E-42BE-96FA-38ADC4E79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8" y="360538"/>
            <a:ext cx="1765565" cy="28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DDE574-AE0C-E54F-86D2-E948CCCF6C1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416" y="6489088"/>
            <a:ext cx="817921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9891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698">
          <p15:clr>
            <a:srgbClr val="FBAE40"/>
          </p15:clr>
        </p15:guide>
        <p15:guide id="3" orient="horz" pos="640">
          <p15:clr>
            <a:srgbClr val="FBAE40"/>
          </p15:clr>
        </p15:guide>
        <p15:guide id="4" orient="horz" pos="395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E7BD6-1E53-46AE-8261-67B0F1C25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3F28F2-4EFD-471B-899C-22873BEF9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D86E9-AC47-4706-98C1-AD085924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36C61-53FB-4D21-9AA0-BA78BE3F9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9F02D-2A71-43DC-A1CB-5453F100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21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hal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Master title style</a:t>
            </a:r>
            <a:endParaRPr lang="de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C22-DE43-2E4A-B229-6AFC4D62B6E1}" type="datetime1">
              <a:rPr lang="de-CH" noProof="0" smtClean="0"/>
              <a:t>14.01.2022</a:t>
            </a:fld>
            <a:endParaRPr lang="de-CH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Chair of Education Systems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F-F19D-405C-AD5F-7D94B96A5CC3}" type="slidenum">
              <a:rPr lang="de-CH" noProof="0" smtClean="0"/>
              <a:t>‹#›</a:t>
            </a:fld>
            <a:endParaRPr lang="de-CH" noProof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05941150-30DE-48F5-9038-0E82CD18DE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837" y="1412874"/>
            <a:ext cx="10728000" cy="4860000"/>
          </a:xfrm>
        </p:spPr>
        <p:txBody>
          <a:bodyPr tIns="1620000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1239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2D94F76-218E-49F2-87F8-05982912ED18}"/>
              </a:ext>
            </a:extLst>
          </p:cNvPr>
          <p:cNvSpPr/>
          <p:nvPr/>
        </p:nvSpPr>
        <p:spPr>
          <a:xfrm>
            <a:off x="731838" y="1016000"/>
            <a:ext cx="10728325" cy="5257800"/>
          </a:xfrm>
          <a:prstGeom prst="rect">
            <a:avLst/>
          </a:prstGeom>
          <a:solidFill>
            <a:srgbClr val="1F4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91294E-BEE7-4DA8-BBC8-88E1A7B07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940405"/>
            <a:ext cx="10188000" cy="3420000"/>
          </a:xfrm>
          <a:solidFill>
            <a:srgbClr val="1269B0"/>
          </a:solidFill>
          <a:ln>
            <a:noFill/>
          </a:ln>
        </p:spPr>
        <p:txBody>
          <a:bodyPr lIns="1080000" tIns="252000" anchor="t" anchorCtr="0"/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de-CH" noProof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EE7317F-7892-4B0F-BA41-44765BB93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8" y="360538"/>
            <a:ext cx="1765565" cy="288000"/>
          </a:xfrm>
          <a:prstGeom prst="rect">
            <a:avLst/>
          </a:prstGeom>
        </p:spPr>
      </p:pic>
      <p:sp>
        <p:nvSpPr>
          <p:cNvPr id="7" name="Textplatzhalter 3">
            <a:extLst>
              <a:ext uri="{FF2B5EF4-FFF2-40B4-BE49-F238E27FC236}">
                <a16:creationId xmlns:a16="http://schemas.microsoft.com/office/drawing/2014/main" id="{0503E57F-F89F-431B-8D38-7CC97B7C20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8516" y="4217884"/>
            <a:ext cx="8640000" cy="1008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266700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2pPr>
            <a:lvl3pPr marL="538163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804862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1076325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007251-48BF-9F42-B8B2-21B594BF526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416" y="6489088"/>
            <a:ext cx="817921" cy="180000"/>
          </a:xfrm>
          <a:prstGeom prst="rect">
            <a:avLst/>
          </a:prstGeom>
        </p:spPr>
      </p:pic>
      <p:sp>
        <p:nvSpPr>
          <p:cNvPr id="8" name="Textplatzhalter 5">
            <a:extLst>
              <a:ext uri="{FF2B5EF4-FFF2-40B4-BE49-F238E27FC236}">
                <a16:creationId xmlns:a16="http://schemas.microsoft.com/office/drawing/2014/main" id="{4C23B000-CD9D-FE48-AD78-81CC70A929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22582" y="316800"/>
            <a:ext cx="2773868" cy="3600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buNone/>
              <a:defRPr sz="1150"/>
            </a:lvl1pPr>
            <a:lvl2pPr>
              <a:defRPr sz="1150"/>
            </a:lvl2pPr>
            <a:lvl3pPr>
              <a:defRPr sz="1150"/>
            </a:lvl3pPr>
            <a:lvl4pPr>
              <a:defRPr sz="1150"/>
            </a:lvl4pPr>
            <a:lvl5pPr>
              <a:defRPr sz="1150"/>
            </a:lvl5pPr>
          </a:lstStyle>
          <a:p>
            <a:pPr lvl="0"/>
            <a:r>
              <a:rPr lang="de-DE" dirty="0" err="1"/>
              <a:t>Chair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Education Systems</a:t>
            </a:r>
          </a:p>
        </p:txBody>
      </p:sp>
    </p:spTree>
    <p:extLst>
      <p:ext uri="{BB962C8B-B14F-4D97-AF65-F5344CB8AC3E}">
        <p14:creationId xmlns:p14="http://schemas.microsoft.com/office/powerpoint/2010/main" val="1147517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40">
          <p15:clr>
            <a:srgbClr val="FBAE40"/>
          </p15:clr>
        </p15:guide>
        <p15:guide id="4" orient="horz" pos="39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1294E-BEE7-4DA8-BBC8-88E1A7B07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7" y="1016000"/>
            <a:ext cx="10728326" cy="5256000"/>
          </a:xfrm>
          <a:solidFill>
            <a:srgbClr val="1269B0"/>
          </a:solidFill>
          <a:ln>
            <a:noFill/>
          </a:ln>
        </p:spPr>
        <p:txBody>
          <a:bodyPr lIns="324000" tIns="1152000" anchor="t" anchorCtr="0"/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de-CH" noProof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EE7317F-7892-4B0F-BA41-44765BB93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8" y="360538"/>
            <a:ext cx="1765565" cy="288000"/>
          </a:xfrm>
          <a:prstGeom prst="rect">
            <a:avLst/>
          </a:prstGeom>
        </p:spPr>
      </p:pic>
      <p:sp>
        <p:nvSpPr>
          <p:cNvPr id="6" name="Textplatzhalter 3">
            <a:extLst>
              <a:ext uri="{FF2B5EF4-FFF2-40B4-BE49-F238E27FC236}">
                <a16:creationId xmlns:a16="http://schemas.microsoft.com/office/drawing/2014/main" id="{5FCAD79B-EF47-46A0-9575-229F3DAA7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8515" y="5122625"/>
            <a:ext cx="10044000" cy="1008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266700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2pPr>
            <a:lvl3pPr marL="538163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804862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1076325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00484A-C614-A049-8AF4-3168DF48D1F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416" y="6489088"/>
            <a:ext cx="817921" cy="180000"/>
          </a:xfrm>
          <a:prstGeom prst="rect">
            <a:avLst/>
          </a:prstGeom>
        </p:spPr>
      </p:pic>
      <p:sp>
        <p:nvSpPr>
          <p:cNvPr id="7" name="Textplatzhalter 5">
            <a:extLst>
              <a:ext uri="{FF2B5EF4-FFF2-40B4-BE49-F238E27FC236}">
                <a16:creationId xmlns:a16="http://schemas.microsoft.com/office/drawing/2014/main" id="{78FE3D0F-96EC-AE4E-AA04-6CE5B440F8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22582" y="316800"/>
            <a:ext cx="2773868" cy="3600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buNone/>
              <a:defRPr sz="1150"/>
            </a:lvl1pPr>
            <a:lvl2pPr>
              <a:defRPr sz="1150"/>
            </a:lvl2pPr>
            <a:lvl3pPr>
              <a:defRPr sz="1150"/>
            </a:lvl3pPr>
            <a:lvl4pPr>
              <a:defRPr sz="1150"/>
            </a:lvl4pPr>
            <a:lvl5pPr>
              <a:defRPr sz="1150"/>
            </a:lvl5pPr>
          </a:lstStyle>
          <a:p>
            <a:pPr lvl="0"/>
            <a:r>
              <a:rPr lang="de-DE" dirty="0" err="1"/>
              <a:t>Chair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Education Systems</a:t>
            </a:r>
          </a:p>
        </p:txBody>
      </p:sp>
    </p:spTree>
    <p:extLst>
      <p:ext uri="{BB962C8B-B14F-4D97-AF65-F5344CB8AC3E}">
        <p14:creationId xmlns:p14="http://schemas.microsoft.com/office/powerpoint/2010/main" val="2548786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40">
          <p15:clr>
            <a:srgbClr val="FBAE40"/>
          </p15:clr>
        </p15:guide>
        <p15:guide id="4" orient="horz" pos="395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de-CH" noProof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3E2EF-5F98-49EC-BCEA-B215D4992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39750" indent="-539750">
              <a:buFont typeface="+mj-lt"/>
              <a:buAutoNum type="arabicPeriod"/>
              <a:defRPr/>
            </a:lvl1pPr>
            <a:lvl2pPr marL="1079500" indent="-539750">
              <a:buFont typeface="+mj-lt"/>
              <a:buAutoNum type="arabicPeriod"/>
              <a:defRPr/>
            </a:lvl2pPr>
            <a:lvl3pPr marL="1612900" indent="-533400">
              <a:buFont typeface="+mj-lt"/>
              <a:buAutoNum type="arabicPeriod"/>
              <a:defRPr/>
            </a:lvl3pPr>
            <a:lvl4pPr marL="2152650" indent="-539750">
              <a:buFont typeface="+mj-lt"/>
              <a:buAutoNum type="arabicPeriod"/>
              <a:defRPr/>
            </a:lvl4pPr>
            <a:lvl5pPr marL="2692400" indent="-539750">
              <a:buFont typeface="+mj-lt"/>
              <a:buAutoNum type="arabicPeriod"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1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de-CH" noProof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3E2EF-5F98-49EC-BCEA-B215D4992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2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Fuss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de-CH" noProof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3E2EF-5F98-49EC-BCEA-B215D499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7" y="1412875"/>
            <a:ext cx="10728325" cy="396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2F6D94FA-21C6-4AE0-AA4F-3A077810ED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1836" y="5570135"/>
            <a:ext cx="5364164" cy="721233"/>
          </a:xfrm>
        </p:spPr>
        <p:txBody>
          <a:bodyPr anchor="b" anchorCtr="0"/>
          <a:lstStyle>
            <a:lvl1pPr marL="179388" indent="-179388">
              <a:spcBef>
                <a:spcPts val="0"/>
              </a:spcBef>
              <a:buFont typeface="+mj-lt"/>
              <a:buAutoNum type="arabicPeriod"/>
              <a:defRPr sz="800"/>
            </a:lvl1pPr>
            <a:lvl2pPr marL="266700" indent="0">
              <a:buNone/>
              <a:defRPr sz="800"/>
            </a:lvl2pPr>
            <a:lvl3pPr marL="538163" indent="0">
              <a:buNone/>
              <a:defRPr sz="800"/>
            </a:lvl3pPr>
            <a:lvl4pPr marL="804862" indent="0">
              <a:buNone/>
              <a:defRPr sz="800"/>
            </a:lvl4pPr>
            <a:lvl5pPr marL="1076325" indent="0">
              <a:buNone/>
              <a:defRPr sz="8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76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ischen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2224781"/>
            <a:ext cx="10728325" cy="1260000"/>
          </a:xfrm>
        </p:spPr>
        <p:txBody>
          <a:bodyPr/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de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GrpSpPr/>
          <p:nvPr/>
        </p:nvGrpSpPr>
        <p:grpSpPr>
          <a:xfrm>
            <a:off x="731837" y="6507088"/>
            <a:ext cx="984462" cy="162000"/>
            <a:chOff x="731837" y="6507088"/>
            <a:chExt cx="984462" cy="162000"/>
          </a:xfrm>
          <a:solidFill>
            <a:schemeClr val="bg1"/>
          </a:solidFill>
        </p:grpSpPr>
        <p:grpSp>
          <p:nvGrpSpPr>
            <p:cNvPr id="12" name="Grafik 6">
              <a:extLst>
                <a:ext uri="{FF2B5EF4-FFF2-40B4-BE49-F238E27FC236}">
                  <a16:creationId xmlns:a16="http://schemas.microsoft.com/office/drawing/2014/main" id="{7F7C476A-2849-4D68-9FA2-3A5CFC13C833}"/>
                </a:ext>
              </a:extLst>
            </p:cNvPr>
            <p:cNvGrpSpPr/>
            <p:nvPr/>
          </p:nvGrpSpPr>
          <p:grpSpPr>
            <a:xfrm>
              <a:off x="1266489" y="6555186"/>
              <a:ext cx="197463" cy="110963"/>
              <a:chOff x="1266489" y="6555186"/>
              <a:chExt cx="197463" cy="110963"/>
            </a:xfrm>
            <a:grpFill/>
          </p:grpSpPr>
          <p:sp>
            <p:nvSpPr>
              <p:cNvPr id="13" name="Freihandform: Form 12">
                <a:extLst>
                  <a:ext uri="{FF2B5EF4-FFF2-40B4-BE49-F238E27FC236}">
                    <a16:creationId xmlns:a16="http://schemas.microsoft.com/office/drawing/2014/main" id="{18BB0752-F87C-44D9-A9A5-97AF1DEDA1AE}"/>
                  </a:ext>
                </a:extLst>
              </p:cNvPr>
              <p:cNvSpPr/>
              <p:nvPr/>
            </p:nvSpPr>
            <p:spPr>
              <a:xfrm>
                <a:off x="1266489" y="6556934"/>
                <a:ext cx="95902" cy="109216"/>
              </a:xfrm>
              <a:custGeom>
                <a:avLst/>
                <a:gdLst>
                  <a:gd name="connsiteX0" fmla="*/ 66742 w 95902"/>
                  <a:gd name="connsiteY0" fmla="*/ 65797 h 109216"/>
                  <a:gd name="connsiteX1" fmla="*/ 35339 w 95902"/>
                  <a:gd name="connsiteY1" fmla="*/ 95082 h 109216"/>
                  <a:gd name="connsiteX2" fmla="*/ 15953 w 95902"/>
                  <a:gd name="connsiteY2" fmla="*/ 79537 h 109216"/>
                  <a:gd name="connsiteX3" fmla="*/ 15899 w 95902"/>
                  <a:gd name="connsiteY3" fmla="*/ 76265 h 109216"/>
                  <a:gd name="connsiteX4" fmla="*/ 16896 w 95902"/>
                  <a:gd name="connsiteY4" fmla="*/ 66295 h 109216"/>
                  <a:gd name="connsiteX5" fmla="*/ 30230 w 95902"/>
                  <a:gd name="connsiteY5" fmla="*/ 0 h 109216"/>
                  <a:gd name="connsiteX6" fmla="*/ 30230 w 95902"/>
                  <a:gd name="connsiteY6" fmla="*/ 0 h 109216"/>
                  <a:gd name="connsiteX7" fmla="*/ 14528 w 95902"/>
                  <a:gd name="connsiteY7" fmla="*/ 0 h 109216"/>
                  <a:gd name="connsiteX8" fmla="*/ 1194 w 95902"/>
                  <a:gd name="connsiteY8" fmla="*/ 67791 h 109216"/>
                  <a:gd name="connsiteX9" fmla="*/ 1194 w 95902"/>
                  <a:gd name="connsiteY9" fmla="*/ 68788 h 109216"/>
                  <a:gd name="connsiteX10" fmla="*/ 73 w 95902"/>
                  <a:gd name="connsiteY10" fmla="*/ 78508 h 109216"/>
                  <a:gd name="connsiteX11" fmla="*/ 26638 w 95902"/>
                  <a:gd name="connsiteY11" fmla="*/ 109122 h 109216"/>
                  <a:gd name="connsiteX12" fmla="*/ 29980 w 95902"/>
                  <a:gd name="connsiteY12" fmla="*/ 109163 h 109216"/>
                  <a:gd name="connsiteX13" fmla="*/ 61384 w 95902"/>
                  <a:gd name="connsiteY13" fmla="*/ 96702 h 109216"/>
                  <a:gd name="connsiteX14" fmla="*/ 59265 w 95902"/>
                  <a:gd name="connsiteY14" fmla="*/ 107917 h 109216"/>
                  <a:gd name="connsiteX15" fmla="*/ 59265 w 95902"/>
                  <a:gd name="connsiteY15" fmla="*/ 107917 h 109216"/>
                  <a:gd name="connsiteX16" fmla="*/ 74842 w 95902"/>
                  <a:gd name="connsiteY16" fmla="*/ 107917 h 109216"/>
                  <a:gd name="connsiteX17" fmla="*/ 95902 w 95902"/>
                  <a:gd name="connsiteY17" fmla="*/ 0 h 109216"/>
                  <a:gd name="connsiteX18" fmla="*/ 95902 w 95902"/>
                  <a:gd name="connsiteY18" fmla="*/ 0 h 109216"/>
                  <a:gd name="connsiteX19" fmla="*/ 79951 w 95902"/>
                  <a:gd name="connsiteY19" fmla="*/ 0 h 109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95902" h="109216">
                    <a:moveTo>
                      <a:pt x="66742" y="65797"/>
                    </a:moveTo>
                    <a:cubicBezTo>
                      <a:pt x="65228" y="82115"/>
                      <a:pt x="51723" y="94709"/>
                      <a:pt x="35339" y="95082"/>
                    </a:cubicBezTo>
                    <a:cubicBezTo>
                      <a:pt x="25692" y="96142"/>
                      <a:pt x="17013" y="89183"/>
                      <a:pt x="15953" y="79537"/>
                    </a:cubicBezTo>
                    <a:cubicBezTo>
                      <a:pt x="15833" y="78450"/>
                      <a:pt x="15814" y="77355"/>
                      <a:pt x="15899" y="76265"/>
                    </a:cubicBezTo>
                    <a:cubicBezTo>
                      <a:pt x="15976" y="72921"/>
                      <a:pt x="16309" y="69588"/>
                      <a:pt x="16896" y="66295"/>
                    </a:cubicBezTo>
                    <a:lnTo>
                      <a:pt x="30230" y="0"/>
                    </a:lnTo>
                    <a:lnTo>
                      <a:pt x="30230" y="0"/>
                    </a:lnTo>
                    <a:lnTo>
                      <a:pt x="14528" y="0"/>
                    </a:lnTo>
                    <a:lnTo>
                      <a:pt x="1194" y="67791"/>
                    </a:lnTo>
                    <a:lnTo>
                      <a:pt x="1194" y="68788"/>
                    </a:lnTo>
                    <a:cubicBezTo>
                      <a:pt x="472" y="71978"/>
                      <a:pt x="95" y="75237"/>
                      <a:pt x="73" y="78508"/>
                    </a:cubicBezTo>
                    <a:cubicBezTo>
                      <a:pt x="-1045" y="94298"/>
                      <a:pt x="10848" y="108004"/>
                      <a:pt x="26638" y="109122"/>
                    </a:cubicBezTo>
                    <a:cubicBezTo>
                      <a:pt x="27751" y="109200"/>
                      <a:pt x="28866" y="109214"/>
                      <a:pt x="29980" y="109163"/>
                    </a:cubicBezTo>
                    <a:cubicBezTo>
                      <a:pt x="41760" y="109765"/>
                      <a:pt x="53221" y="105218"/>
                      <a:pt x="61384" y="96702"/>
                    </a:cubicBezTo>
                    <a:lnTo>
                      <a:pt x="59265" y="107917"/>
                    </a:lnTo>
                    <a:lnTo>
                      <a:pt x="59265" y="107917"/>
                    </a:lnTo>
                    <a:lnTo>
                      <a:pt x="74842" y="107917"/>
                    </a:lnTo>
                    <a:lnTo>
                      <a:pt x="95902" y="0"/>
                    </a:lnTo>
                    <a:lnTo>
                      <a:pt x="95902" y="0"/>
                    </a:lnTo>
                    <a:lnTo>
                      <a:pt x="79951" y="0"/>
                    </a:lnTo>
                    <a:close/>
                  </a:path>
                </a:pathLst>
              </a:custGeom>
              <a:grpFill/>
              <a:ln w="124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CH" noProof="0"/>
              </a:p>
            </p:txBody>
          </p:sp>
          <p:sp>
            <p:nvSpPr>
              <p:cNvPr id="14" name="Freihandform: Form 13">
                <a:extLst>
                  <a:ext uri="{FF2B5EF4-FFF2-40B4-BE49-F238E27FC236}">
                    <a16:creationId xmlns:a16="http://schemas.microsoft.com/office/drawing/2014/main" id="{ED44DE23-7081-4AC9-BF06-502BEC71C004}"/>
                  </a:ext>
                </a:extLst>
              </p:cNvPr>
              <p:cNvSpPr/>
              <p:nvPr/>
            </p:nvSpPr>
            <p:spPr>
              <a:xfrm>
                <a:off x="1376472" y="6555186"/>
                <a:ext cx="87480" cy="109664"/>
              </a:xfrm>
              <a:custGeom>
                <a:avLst/>
                <a:gdLst>
                  <a:gd name="connsiteX0" fmla="*/ 64302 w 87480"/>
                  <a:gd name="connsiteY0" fmla="*/ 3 h 109664"/>
                  <a:gd name="connsiteX1" fmla="*/ 34518 w 87480"/>
                  <a:gd name="connsiteY1" fmla="*/ 14209 h 109664"/>
                  <a:gd name="connsiteX2" fmla="*/ 36886 w 87480"/>
                  <a:gd name="connsiteY2" fmla="*/ 1747 h 109664"/>
                  <a:gd name="connsiteX3" fmla="*/ 36886 w 87480"/>
                  <a:gd name="connsiteY3" fmla="*/ 1747 h 109664"/>
                  <a:gd name="connsiteX4" fmla="*/ 21434 w 87480"/>
                  <a:gd name="connsiteY4" fmla="*/ 1747 h 109664"/>
                  <a:gd name="connsiteX5" fmla="*/ 0 w 87480"/>
                  <a:gd name="connsiteY5" fmla="*/ 109664 h 109664"/>
                  <a:gd name="connsiteX6" fmla="*/ 0 w 87480"/>
                  <a:gd name="connsiteY6" fmla="*/ 109664 h 109664"/>
                  <a:gd name="connsiteX7" fmla="*/ 15826 w 87480"/>
                  <a:gd name="connsiteY7" fmla="*/ 109664 h 109664"/>
                  <a:gd name="connsiteX8" fmla="*/ 28288 w 87480"/>
                  <a:gd name="connsiteY8" fmla="*/ 43493 h 109664"/>
                  <a:gd name="connsiteX9" fmla="*/ 59940 w 87480"/>
                  <a:gd name="connsiteY9" fmla="*/ 14209 h 109664"/>
                  <a:gd name="connsiteX10" fmla="*/ 75019 w 87480"/>
                  <a:gd name="connsiteY10" fmla="*/ 21810 h 109664"/>
                  <a:gd name="connsiteX11" fmla="*/ 75019 w 87480"/>
                  <a:gd name="connsiteY11" fmla="*/ 21810 h 109664"/>
                  <a:gd name="connsiteX12" fmla="*/ 87480 w 87480"/>
                  <a:gd name="connsiteY12" fmla="*/ 10346 h 109664"/>
                  <a:gd name="connsiteX13" fmla="*/ 87480 w 87480"/>
                  <a:gd name="connsiteY13" fmla="*/ 10346 h 109664"/>
                  <a:gd name="connsiteX14" fmla="*/ 63928 w 87480"/>
                  <a:gd name="connsiteY14" fmla="*/ 252 h 109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87480" h="109664">
                    <a:moveTo>
                      <a:pt x="64302" y="3"/>
                    </a:moveTo>
                    <a:cubicBezTo>
                      <a:pt x="52709" y="-136"/>
                      <a:pt x="41706" y="5111"/>
                      <a:pt x="34518" y="14209"/>
                    </a:cubicBezTo>
                    <a:lnTo>
                      <a:pt x="36886" y="1747"/>
                    </a:lnTo>
                    <a:lnTo>
                      <a:pt x="36886" y="1747"/>
                    </a:lnTo>
                    <a:lnTo>
                      <a:pt x="21434" y="1747"/>
                    </a:lnTo>
                    <a:lnTo>
                      <a:pt x="0" y="109664"/>
                    </a:lnTo>
                    <a:lnTo>
                      <a:pt x="0" y="109664"/>
                    </a:lnTo>
                    <a:lnTo>
                      <a:pt x="15826" y="109664"/>
                    </a:lnTo>
                    <a:lnTo>
                      <a:pt x="28288" y="43493"/>
                    </a:lnTo>
                    <a:cubicBezTo>
                      <a:pt x="30515" y="27438"/>
                      <a:pt x="43760" y="15183"/>
                      <a:pt x="59940" y="14209"/>
                    </a:cubicBezTo>
                    <a:cubicBezTo>
                      <a:pt x="65919" y="14072"/>
                      <a:pt x="71573" y="16922"/>
                      <a:pt x="75019" y="21810"/>
                    </a:cubicBezTo>
                    <a:lnTo>
                      <a:pt x="75019" y="21810"/>
                    </a:lnTo>
                    <a:lnTo>
                      <a:pt x="87480" y="10346"/>
                    </a:lnTo>
                    <a:lnTo>
                      <a:pt x="87480" y="10346"/>
                    </a:lnTo>
                    <a:cubicBezTo>
                      <a:pt x="81552" y="3603"/>
                      <a:pt x="72899" y="-105"/>
                      <a:pt x="63928" y="252"/>
                    </a:cubicBezTo>
                  </a:path>
                </a:pathLst>
              </a:custGeom>
              <a:grpFill/>
              <a:ln w="124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CH" noProof="0"/>
              </a:p>
            </p:txBody>
          </p:sp>
        </p:grp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18C24FD2-AEE2-43CA-8EB3-8E646C2E5E46}"/>
                </a:ext>
              </a:extLst>
            </p:cNvPr>
            <p:cNvSpPr/>
            <p:nvPr/>
          </p:nvSpPr>
          <p:spPr>
            <a:xfrm>
              <a:off x="1159517" y="6556560"/>
              <a:ext cx="96452" cy="108166"/>
            </a:xfrm>
            <a:custGeom>
              <a:avLst/>
              <a:gdLst>
                <a:gd name="connsiteX0" fmla="*/ 23303 w 96452"/>
                <a:gd name="connsiteY0" fmla="*/ 0 h 108166"/>
                <a:gd name="connsiteX1" fmla="*/ 20562 w 96452"/>
                <a:gd name="connsiteY1" fmla="*/ 13708 h 108166"/>
                <a:gd name="connsiteX2" fmla="*/ 20562 w 96452"/>
                <a:gd name="connsiteY2" fmla="*/ 13957 h 108166"/>
                <a:gd name="connsiteX3" fmla="*/ 74271 w 96452"/>
                <a:gd name="connsiteY3" fmla="*/ 13957 h 108166"/>
                <a:gd name="connsiteX4" fmla="*/ 2742 w 96452"/>
                <a:gd name="connsiteY4" fmla="*/ 94957 h 108166"/>
                <a:gd name="connsiteX5" fmla="*/ 2617 w 96452"/>
                <a:gd name="connsiteY5" fmla="*/ 94957 h 108166"/>
                <a:gd name="connsiteX6" fmla="*/ 0 w 96452"/>
                <a:gd name="connsiteY6" fmla="*/ 108166 h 108166"/>
                <a:gd name="connsiteX7" fmla="*/ 76265 w 96452"/>
                <a:gd name="connsiteY7" fmla="*/ 108166 h 108166"/>
                <a:gd name="connsiteX8" fmla="*/ 79006 w 96452"/>
                <a:gd name="connsiteY8" fmla="*/ 94209 h 108166"/>
                <a:gd name="connsiteX9" fmla="*/ 21932 w 96452"/>
                <a:gd name="connsiteY9" fmla="*/ 94209 h 108166"/>
                <a:gd name="connsiteX10" fmla="*/ 93835 w 96452"/>
                <a:gd name="connsiteY10" fmla="*/ 13209 h 108166"/>
                <a:gd name="connsiteX11" fmla="*/ 93835 w 96452"/>
                <a:gd name="connsiteY11" fmla="*/ 13209 h 108166"/>
                <a:gd name="connsiteX12" fmla="*/ 96452 w 96452"/>
                <a:gd name="connsiteY12" fmla="*/ 0 h 108166"/>
                <a:gd name="connsiteX13" fmla="*/ 23303 w 96452"/>
                <a:gd name="connsiteY13" fmla="*/ 0 h 10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96452" h="108166">
                  <a:moveTo>
                    <a:pt x="23303" y="0"/>
                  </a:moveTo>
                  <a:lnTo>
                    <a:pt x="20562" y="13708"/>
                  </a:lnTo>
                  <a:lnTo>
                    <a:pt x="20562" y="13957"/>
                  </a:lnTo>
                  <a:lnTo>
                    <a:pt x="74271" y="13957"/>
                  </a:lnTo>
                  <a:lnTo>
                    <a:pt x="2742" y="94957"/>
                  </a:lnTo>
                  <a:lnTo>
                    <a:pt x="2617" y="94957"/>
                  </a:lnTo>
                  <a:lnTo>
                    <a:pt x="0" y="108166"/>
                  </a:lnTo>
                  <a:lnTo>
                    <a:pt x="76265" y="108166"/>
                  </a:lnTo>
                  <a:lnTo>
                    <a:pt x="79006" y="94209"/>
                  </a:lnTo>
                  <a:lnTo>
                    <a:pt x="21932" y="94209"/>
                  </a:lnTo>
                  <a:lnTo>
                    <a:pt x="93835" y="13209"/>
                  </a:lnTo>
                  <a:lnTo>
                    <a:pt x="93835" y="13209"/>
                  </a:lnTo>
                  <a:lnTo>
                    <a:pt x="96452" y="0"/>
                  </a:lnTo>
                  <a:lnTo>
                    <a:pt x="23303" y="0"/>
                  </a:lnTo>
                  <a:close/>
                </a:path>
              </a:pathLst>
            </a:custGeom>
            <a:grpFill/>
            <a:ln w="124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 noProof="0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AEE7F6F4-4D2C-45B3-A061-9606B2BD36A7}"/>
                </a:ext>
              </a:extLst>
            </p:cNvPr>
            <p:cNvSpPr/>
            <p:nvPr/>
          </p:nvSpPr>
          <p:spPr>
            <a:xfrm>
              <a:off x="1466445" y="6556560"/>
              <a:ext cx="37259" cy="108166"/>
            </a:xfrm>
            <a:custGeom>
              <a:avLst/>
              <a:gdLst>
                <a:gd name="connsiteX0" fmla="*/ 21683 w 37259"/>
                <a:gd name="connsiteY0" fmla="*/ 0 h 108166"/>
                <a:gd name="connsiteX1" fmla="*/ 0 w 37259"/>
                <a:gd name="connsiteY1" fmla="*/ 107917 h 108166"/>
                <a:gd name="connsiteX2" fmla="*/ 0 w 37259"/>
                <a:gd name="connsiteY2" fmla="*/ 108166 h 108166"/>
                <a:gd name="connsiteX3" fmla="*/ 15702 w 37259"/>
                <a:gd name="connsiteY3" fmla="*/ 108166 h 108166"/>
                <a:gd name="connsiteX4" fmla="*/ 37260 w 37259"/>
                <a:gd name="connsiteY4" fmla="*/ 0 h 108166"/>
                <a:gd name="connsiteX5" fmla="*/ 21683 w 37259"/>
                <a:gd name="connsiteY5" fmla="*/ 0 h 10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259" h="108166">
                  <a:moveTo>
                    <a:pt x="21683" y="0"/>
                  </a:moveTo>
                  <a:lnTo>
                    <a:pt x="0" y="107917"/>
                  </a:lnTo>
                  <a:lnTo>
                    <a:pt x="0" y="108166"/>
                  </a:lnTo>
                  <a:lnTo>
                    <a:pt x="15702" y="108166"/>
                  </a:lnTo>
                  <a:lnTo>
                    <a:pt x="37260" y="0"/>
                  </a:lnTo>
                  <a:lnTo>
                    <a:pt x="21683" y="0"/>
                  </a:lnTo>
                  <a:close/>
                </a:path>
              </a:pathLst>
            </a:custGeom>
            <a:grpFill/>
            <a:ln w="124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 noProof="0"/>
            </a:p>
          </p:txBody>
        </p:sp>
        <p:grpSp>
          <p:nvGrpSpPr>
            <p:cNvPr id="17" name="Grafik 6">
              <a:extLst>
                <a:ext uri="{FF2B5EF4-FFF2-40B4-BE49-F238E27FC236}">
                  <a16:creationId xmlns:a16="http://schemas.microsoft.com/office/drawing/2014/main" id="{7F7C476A-2849-4D68-9FA2-3A5CFC13C833}"/>
                </a:ext>
              </a:extLst>
            </p:cNvPr>
            <p:cNvGrpSpPr/>
            <p:nvPr/>
          </p:nvGrpSpPr>
          <p:grpSpPr>
            <a:xfrm>
              <a:off x="1518879" y="6507337"/>
              <a:ext cx="191395" cy="158803"/>
              <a:chOff x="1518879" y="6507337"/>
              <a:chExt cx="191395" cy="158803"/>
            </a:xfrm>
            <a:grpFill/>
          </p:grpSpPr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B2186F78-5D28-4695-8B1C-5A3F1A53AAB3}"/>
                  </a:ext>
                </a:extLst>
              </p:cNvPr>
              <p:cNvSpPr/>
              <p:nvPr/>
            </p:nvSpPr>
            <p:spPr>
              <a:xfrm>
                <a:off x="1614114" y="6507337"/>
                <a:ext cx="96160" cy="157638"/>
              </a:xfrm>
              <a:custGeom>
                <a:avLst/>
                <a:gdLst>
                  <a:gd name="connsiteX0" fmla="*/ 66046 w 96160"/>
                  <a:gd name="connsiteY0" fmla="*/ 47852 h 157638"/>
                  <a:gd name="connsiteX1" fmla="*/ 35142 w 96160"/>
                  <a:gd name="connsiteY1" fmla="*/ 60314 h 157638"/>
                  <a:gd name="connsiteX2" fmla="*/ 47603 w 96160"/>
                  <a:gd name="connsiteY2" fmla="*/ 0 h 157638"/>
                  <a:gd name="connsiteX3" fmla="*/ 31652 w 96160"/>
                  <a:gd name="connsiteY3" fmla="*/ 0 h 157638"/>
                  <a:gd name="connsiteX4" fmla="*/ 0 w 96160"/>
                  <a:gd name="connsiteY4" fmla="*/ 157389 h 157638"/>
                  <a:gd name="connsiteX5" fmla="*/ 15701 w 96160"/>
                  <a:gd name="connsiteY5" fmla="*/ 157389 h 157638"/>
                  <a:gd name="connsiteX6" fmla="*/ 28911 w 96160"/>
                  <a:gd name="connsiteY6" fmla="*/ 91218 h 157638"/>
                  <a:gd name="connsiteX7" fmla="*/ 60563 w 96160"/>
                  <a:gd name="connsiteY7" fmla="*/ 62058 h 157638"/>
                  <a:gd name="connsiteX8" fmla="*/ 79837 w 96160"/>
                  <a:gd name="connsiteY8" fmla="*/ 77742 h 157638"/>
                  <a:gd name="connsiteX9" fmla="*/ 79878 w 96160"/>
                  <a:gd name="connsiteY9" fmla="*/ 80875 h 157638"/>
                  <a:gd name="connsiteX10" fmla="*/ 78757 w 96160"/>
                  <a:gd name="connsiteY10" fmla="*/ 90969 h 157638"/>
                  <a:gd name="connsiteX11" fmla="*/ 65423 w 96160"/>
                  <a:gd name="connsiteY11" fmla="*/ 157638 h 157638"/>
                  <a:gd name="connsiteX12" fmla="*/ 81125 w 96160"/>
                  <a:gd name="connsiteY12" fmla="*/ 157638 h 157638"/>
                  <a:gd name="connsiteX13" fmla="*/ 94957 w 96160"/>
                  <a:gd name="connsiteY13" fmla="*/ 89474 h 157638"/>
                  <a:gd name="connsiteX14" fmla="*/ 96078 w 96160"/>
                  <a:gd name="connsiteY14" fmla="*/ 78757 h 157638"/>
                  <a:gd name="connsiteX15" fmla="*/ 69522 w 96160"/>
                  <a:gd name="connsiteY15" fmla="*/ 47902 h 157638"/>
                  <a:gd name="connsiteX16" fmla="*/ 66046 w 96160"/>
                  <a:gd name="connsiteY16" fmla="*/ 47852 h 157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96160" h="157638">
                    <a:moveTo>
                      <a:pt x="66046" y="47852"/>
                    </a:moveTo>
                    <a:cubicBezTo>
                      <a:pt x="54431" y="47363"/>
                      <a:pt x="43168" y="51904"/>
                      <a:pt x="35142" y="60314"/>
                    </a:cubicBezTo>
                    <a:lnTo>
                      <a:pt x="47603" y="0"/>
                    </a:lnTo>
                    <a:lnTo>
                      <a:pt x="31652" y="0"/>
                    </a:lnTo>
                    <a:lnTo>
                      <a:pt x="0" y="157389"/>
                    </a:lnTo>
                    <a:lnTo>
                      <a:pt x="15701" y="157389"/>
                    </a:lnTo>
                    <a:lnTo>
                      <a:pt x="28911" y="91218"/>
                    </a:lnTo>
                    <a:cubicBezTo>
                      <a:pt x="30603" y="74910"/>
                      <a:pt x="44170" y="62411"/>
                      <a:pt x="60563" y="62058"/>
                    </a:cubicBezTo>
                    <a:cubicBezTo>
                      <a:pt x="70216" y="61067"/>
                      <a:pt x="78845" y="68088"/>
                      <a:pt x="79837" y="77742"/>
                    </a:cubicBezTo>
                    <a:cubicBezTo>
                      <a:pt x="79945" y="78783"/>
                      <a:pt x="79958" y="79832"/>
                      <a:pt x="79878" y="80875"/>
                    </a:cubicBezTo>
                    <a:cubicBezTo>
                      <a:pt x="79822" y="84268"/>
                      <a:pt x="79446" y="87647"/>
                      <a:pt x="78757" y="90969"/>
                    </a:cubicBezTo>
                    <a:lnTo>
                      <a:pt x="65423" y="157638"/>
                    </a:lnTo>
                    <a:lnTo>
                      <a:pt x="81125" y="157638"/>
                    </a:lnTo>
                    <a:lnTo>
                      <a:pt x="94957" y="89474"/>
                    </a:lnTo>
                    <a:cubicBezTo>
                      <a:pt x="95657" y="85943"/>
                      <a:pt x="96034" y="82356"/>
                      <a:pt x="96078" y="78757"/>
                    </a:cubicBezTo>
                    <a:cubicBezTo>
                      <a:pt x="97265" y="62903"/>
                      <a:pt x="85375" y="49089"/>
                      <a:pt x="69522" y="47902"/>
                    </a:cubicBezTo>
                    <a:cubicBezTo>
                      <a:pt x="68365" y="47815"/>
                      <a:pt x="67205" y="47799"/>
                      <a:pt x="66046" y="47852"/>
                    </a:cubicBezTo>
                  </a:path>
                </a:pathLst>
              </a:custGeom>
              <a:grpFill/>
              <a:ln w="124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CH" noProof="0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1FE5475E-83C3-4BE3-BBF1-FAE9A6986B3F}"/>
                  </a:ext>
                </a:extLst>
              </p:cNvPr>
              <p:cNvSpPr/>
              <p:nvPr/>
            </p:nvSpPr>
            <p:spPr>
              <a:xfrm>
                <a:off x="1518879" y="6555189"/>
                <a:ext cx="87882" cy="110951"/>
              </a:xfrm>
              <a:custGeom>
                <a:avLst/>
                <a:gdLst>
                  <a:gd name="connsiteX0" fmla="*/ 56853 w 87882"/>
                  <a:gd name="connsiteY0" fmla="*/ 0 h 110951"/>
                  <a:gd name="connsiteX1" fmla="*/ 1649 w 87882"/>
                  <a:gd name="connsiteY1" fmla="*/ 55329 h 110951"/>
                  <a:gd name="connsiteX2" fmla="*/ 153 w 87882"/>
                  <a:gd name="connsiteY2" fmla="*/ 71903 h 110951"/>
                  <a:gd name="connsiteX3" fmla="*/ 32484 w 87882"/>
                  <a:gd name="connsiteY3" fmla="*/ 110801 h 110951"/>
                  <a:gd name="connsiteX4" fmla="*/ 37538 w 87882"/>
                  <a:gd name="connsiteY4" fmla="*/ 110908 h 110951"/>
                  <a:gd name="connsiteX5" fmla="*/ 73552 w 87882"/>
                  <a:gd name="connsiteY5" fmla="*/ 95705 h 110951"/>
                  <a:gd name="connsiteX6" fmla="*/ 73552 w 87882"/>
                  <a:gd name="connsiteY6" fmla="*/ 95705 h 110951"/>
                  <a:gd name="connsiteX7" fmla="*/ 64455 w 87882"/>
                  <a:gd name="connsiteY7" fmla="*/ 84614 h 110951"/>
                  <a:gd name="connsiteX8" fmla="*/ 64455 w 87882"/>
                  <a:gd name="connsiteY8" fmla="*/ 84614 h 110951"/>
                  <a:gd name="connsiteX9" fmla="*/ 64455 w 87882"/>
                  <a:gd name="connsiteY9" fmla="*/ 84614 h 110951"/>
                  <a:gd name="connsiteX10" fmla="*/ 38535 w 87882"/>
                  <a:gd name="connsiteY10" fmla="*/ 97075 h 110951"/>
                  <a:gd name="connsiteX11" fmla="*/ 15233 w 87882"/>
                  <a:gd name="connsiteY11" fmla="*/ 75551 h 110951"/>
                  <a:gd name="connsiteX12" fmla="*/ 15356 w 87882"/>
                  <a:gd name="connsiteY12" fmla="*/ 72152 h 110951"/>
                  <a:gd name="connsiteX13" fmla="*/ 17101 w 87882"/>
                  <a:gd name="connsiteY13" fmla="*/ 55952 h 110951"/>
                  <a:gd name="connsiteX14" fmla="*/ 31058 w 87882"/>
                  <a:gd name="connsiteY14" fmla="*/ 25048 h 110951"/>
                  <a:gd name="connsiteX15" fmla="*/ 55233 w 87882"/>
                  <a:gd name="connsiteY15" fmla="*/ 14206 h 110951"/>
                  <a:gd name="connsiteX16" fmla="*/ 76293 w 87882"/>
                  <a:gd name="connsiteY16" fmla="*/ 26668 h 110951"/>
                  <a:gd name="connsiteX17" fmla="*/ 76293 w 87882"/>
                  <a:gd name="connsiteY17" fmla="*/ 26668 h 110951"/>
                  <a:gd name="connsiteX18" fmla="*/ 87883 w 87882"/>
                  <a:gd name="connsiteY18" fmla="*/ 16823 h 110951"/>
                  <a:gd name="connsiteX19" fmla="*/ 87883 w 87882"/>
                  <a:gd name="connsiteY19" fmla="*/ 16823 h 110951"/>
                  <a:gd name="connsiteX20" fmla="*/ 56729 w 87882"/>
                  <a:gd name="connsiteY20" fmla="*/ 748 h 11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7882" h="110951">
                    <a:moveTo>
                      <a:pt x="56853" y="0"/>
                    </a:moveTo>
                    <a:cubicBezTo>
                      <a:pt x="28192" y="0"/>
                      <a:pt x="8129" y="20188"/>
                      <a:pt x="1649" y="55329"/>
                    </a:cubicBezTo>
                    <a:cubicBezTo>
                      <a:pt x="671" y="60800"/>
                      <a:pt x="170" y="66345"/>
                      <a:pt x="153" y="71903"/>
                    </a:cubicBezTo>
                    <a:cubicBezTo>
                      <a:pt x="-1660" y="91572"/>
                      <a:pt x="12814" y="108987"/>
                      <a:pt x="32484" y="110801"/>
                    </a:cubicBezTo>
                    <a:cubicBezTo>
                      <a:pt x="34163" y="110955"/>
                      <a:pt x="35853" y="110991"/>
                      <a:pt x="37538" y="110908"/>
                    </a:cubicBezTo>
                    <a:cubicBezTo>
                      <a:pt x="51112" y="110955"/>
                      <a:pt x="64118" y="105465"/>
                      <a:pt x="73552" y="95705"/>
                    </a:cubicBezTo>
                    <a:lnTo>
                      <a:pt x="73552" y="95705"/>
                    </a:lnTo>
                    <a:lnTo>
                      <a:pt x="64455" y="84614"/>
                    </a:lnTo>
                    <a:lnTo>
                      <a:pt x="64455" y="84614"/>
                    </a:lnTo>
                    <a:lnTo>
                      <a:pt x="64455" y="84614"/>
                    </a:lnTo>
                    <a:cubicBezTo>
                      <a:pt x="58138" y="92466"/>
                      <a:pt x="48613" y="97045"/>
                      <a:pt x="38535" y="97075"/>
                    </a:cubicBezTo>
                    <a:cubicBezTo>
                      <a:pt x="26157" y="97566"/>
                      <a:pt x="15724" y="87929"/>
                      <a:pt x="15233" y="75551"/>
                    </a:cubicBezTo>
                    <a:cubicBezTo>
                      <a:pt x="15188" y="74416"/>
                      <a:pt x="15229" y="73280"/>
                      <a:pt x="15356" y="72152"/>
                    </a:cubicBezTo>
                    <a:cubicBezTo>
                      <a:pt x="15424" y="66709"/>
                      <a:pt x="16008" y="61285"/>
                      <a:pt x="17101" y="55952"/>
                    </a:cubicBezTo>
                    <a:cubicBezTo>
                      <a:pt x="18838" y="44568"/>
                      <a:pt x="23666" y="33878"/>
                      <a:pt x="31058" y="25048"/>
                    </a:cubicBezTo>
                    <a:cubicBezTo>
                      <a:pt x="37213" y="18167"/>
                      <a:pt x="46002" y="14225"/>
                      <a:pt x="55233" y="14206"/>
                    </a:cubicBezTo>
                    <a:cubicBezTo>
                      <a:pt x="64085" y="13892"/>
                      <a:pt x="72308" y="18758"/>
                      <a:pt x="76293" y="26668"/>
                    </a:cubicBezTo>
                    <a:lnTo>
                      <a:pt x="76293" y="26668"/>
                    </a:lnTo>
                    <a:lnTo>
                      <a:pt x="87883" y="16823"/>
                    </a:lnTo>
                    <a:lnTo>
                      <a:pt x="87883" y="16823"/>
                    </a:lnTo>
                    <a:cubicBezTo>
                      <a:pt x="81104" y="6298"/>
                      <a:pt x="69235" y="174"/>
                      <a:pt x="56729" y="748"/>
                    </a:cubicBezTo>
                  </a:path>
                </a:pathLst>
              </a:custGeom>
              <a:grpFill/>
              <a:ln w="124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CH" noProof="0"/>
              </a:p>
            </p:txBody>
          </p:sp>
        </p:grp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41B77B6E-E7CB-412B-95AC-A9322C6799BB}"/>
                </a:ext>
              </a:extLst>
            </p:cNvPr>
            <p:cNvSpPr/>
            <p:nvPr/>
          </p:nvSpPr>
          <p:spPr>
            <a:xfrm>
              <a:off x="1493985" y="6507088"/>
              <a:ext cx="19689" cy="19689"/>
            </a:xfrm>
            <a:custGeom>
              <a:avLst/>
              <a:gdLst>
                <a:gd name="connsiteX0" fmla="*/ 3988 w 19689"/>
                <a:gd name="connsiteY0" fmla="*/ 0 h 19689"/>
                <a:gd name="connsiteX1" fmla="*/ 0 w 19689"/>
                <a:gd name="connsiteY1" fmla="*/ 19689 h 19689"/>
                <a:gd name="connsiteX2" fmla="*/ 15826 w 19689"/>
                <a:gd name="connsiteY2" fmla="*/ 19689 h 19689"/>
                <a:gd name="connsiteX3" fmla="*/ 19689 w 19689"/>
                <a:gd name="connsiteY3" fmla="*/ 0 h 19689"/>
                <a:gd name="connsiteX4" fmla="*/ 3988 w 19689"/>
                <a:gd name="connsiteY4" fmla="*/ 0 h 19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9" h="19689">
                  <a:moveTo>
                    <a:pt x="3988" y="0"/>
                  </a:moveTo>
                  <a:lnTo>
                    <a:pt x="0" y="19689"/>
                  </a:lnTo>
                  <a:lnTo>
                    <a:pt x="15826" y="19689"/>
                  </a:lnTo>
                  <a:lnTo>
                    <a:pt x="19689" y="0"/>
                  </a:lnTo>
                  <a:lnTo>
                    <a:pt x="3988" y="0"/>
                  </a:lnTo>
                  <a:close/>
                </a:path>
              </a:pathLst>
            </a:custGeom>
            <a:grpFill/>
            <a:ln w="124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 noProof="0"/>
            </a:p>
          </p:txBody>
        </p:sp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832E5C1A-13CE-49A6-B590-B6EAA5F9E1AD}"/>
                </a:ext>
              </a:extLst>
            </p:cNvPr>
            <p:cNvSpPr/>
            <p:nvPr/>
          </p:nvSpPr>
          <p:spPr>
            <a:xfrm>
              <a:off x="1340708" y="6507088"/>
              <a:ext cx="19689" cy="19689"/>
            </a:xfrm>
            <a:custGeom>
              <a:avLst/>
              <a:gdLst>
                <a:gd name="connsiteX0" fmla="*/ 3988 w 19689"/>
                <a:gd name="connsiteY0" fmla="*/ 0 h 19689"/>
                <a:gd name="connsiteX1" fmla="*/ 0 w 19689"/>
                <a:gd name="connsiteY1" fmla="*/ 19689 h 19689"/>
                <a:gd name="connsiteX2" fmla="*/ 15826 w 19689"/>
                <a:gd name="connsiteY2" fmla="*/ 19689 h 19689"/>
                <a:gd name="connsiteX3" fmla="*/ 19689 w 19689"/>
                <a:gd name="connsiteY3" fmla="*/ 0 h 19689"/>
                <a:gd name="connsiteX4" fmla="*/ 3988 w 19689"/>
                <a:gd name="connsiteY4" fmla="*/ 0 h 19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9" h="19689">
                  <a:moveTo>
                    <a:pt x="3988" y="0"/>
                  </a:moveTo>
                  <a:lnTo>
                    <a:pt x="0" y="19689"/>
                  </a:lnTo>
                  <a:lnTo>
                    <a:pt x="15826" y="19689"/>
                  </a:lnTo>
                  <a:lnTo>
                    <a:pt x="19689" y="0"/>
                  </a:lnTo>
                  <a:lnTo>
                    <a:pt x="3988" y="0"/>
                  </a:lnTo>
                  <a:close/>
                </a:path>
              </a:pathLst>
            </a:custGeom>
            <a:grpFill/>
            <a:ln w="124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 noProof="0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63AE00B0-780F-4053-8FE9-B7D321217AFF}"/>
                </a:ext>
              </a:extLst>
            </p:cNvPr>
            <p:cNvSpPr/>
            <p:nvPr/>
          </p:nvSpPr>
          <p:spPr>
            <a:xfrm>
              <a:off x="1298712" y="6507088"/>
              <a:ext cx="19689" cy="19689"/>
            </a:xfrm>
            <a:custGeom>
              <a:avLst/>
              <a:gdLst>
                <a:gd name="connsiteX0" fmla="*/ 3988 w 19689"/>
                <a:gd name="connsiteY0" fmla="*/ 0 h 19689"/>
                <a:gd name="connsiteX1" fmla="*/ 0 w 19689"/>
                <a:gd name="connsiteY1" fmla="*/ 19689 h 19689"/>
                <a:gd name="connsiteX2" fmla="*/ 15702 w 19689"/>
                <a:gd name="connsiteY2" fmla="*/ 19689 h 19689"/>
                <a:gd name="connsiteX3" fmla="*/ 19689 w 19689"/>
                <a:gd name="connsiteY3" fmla="*/ 0 h 19689"/>
                <a:gd name="connsiteX4" fmla="*/ 3988 w 19689"/>
                <a:gd name="connsiteY4" fmla="*/ 0 h 19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9" h="19689">
                  <a:moveTo>
                    <a:pt x="3988" y="0"/>
                  </a:moveTo>
                  <a:lnTo>
                    <a:pt x="0" y="19689"/>
                  </a:lnTo>
                  <a:lnTo>
                    <a:pt x="15702" y="19689"/>
                  </a:lnTo>
                  <a:lnTo>
                    <a:pt x="19689" y="0"/>
                  </a:lnTo>
                  <a:lnTo>
                    <a:pt x="3988" y="0"/>
                  </a:lnTo>
                  <a:close/>
                </a:path>
              </a:pathLst>
            </a:custGeom>
            <a:grpFill/>
            <a:ln w="124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 noProof="0"/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2406CEAF-7399-4CCB-A322-03F0BA2532F5}"/>
                </a:ext>
              </a:extLst>
            </p:cNvPr>
            <p:cNvSpPr/>
            <p:nvPr/>
          </p:nvSpPr>
          <p:spPr>
            <a:xfrm>
              <a:off x="731837" y="6507088"/>
              <a:ext cx="417960" cy="157638"/>
            </a:xfrm>
            <a:custGeom>
              <a:avLst/>
              <a:gdLst>
                <a:gd name="connsiteX0" fmla="*/ 368612 w 417960"/>
                <a:gd name="connsiteY0" fmla="*/ 0 h 157638"/>
                <a:gd name="connsiteX1" fmla="*/ 356151 w 417960"/>
                <a:gd name="connsiteY1" fmla="*/ 61062 h 157638"/>
                <a:gd name="connsiteX2" fmla="*/ 320760 w 417960"/>
                <a:gd name="connsiteY2" fmla="*/ 61062 h 157638"/>
                <a:gd name="connsiteX3" fmla="*/ 333222 w 417960"/>
                <a:gd name="connsiteY3" fmla="*/ 0 h 157638"/>
                <a:gd name="connsiteX4" fmla="*/ 31652 w 417960"/>
                <a:gd name="connsiteY4" fmla="*/ 0 h 157638"/>
                <a:gd name="connsiteX5" fmla="*/ 0 w 417960"/>
                <a:gd name="connsiteY5" fmla="*/ 157638 h 157638"/>
                <a:gd name="connsiteX6" fmla="*/ 120254 w 417960"/>
                <a:gd name="connsiteY6" fmla="*/ 157638 h 157638"/>
                <a:gd name="connsiteX7" fmla="*/ 128105 w 417960"/>
                <a:gd name="connsiteY7" fmla="*/ 118260 h 157638"/>
                <a:gd name="connsiteX8" fmla="*/ 57074 w 417960"/>
                <a:gd name="connsiteY8" fmla="*/ 118260 h 157638"/>
                <a:gd name="connsiteX9" fmla="*/ 61435 w 417960"/>
                <a:gd name="connsiteY9" fmla="*/ 96577 h 157638"/>
                <a:gd name="connsiteX10" fmla="*/ 132342 w 417960"/>
                <a:gd name="connsiteY10" fmla="*/ 96577 h 157638"/>
                <a:gd name="connsiteX11" fmla="*/ 139569 w 417960"/>
                <a:gd name="connsiteY11" fmla="*/ 61062 h 157638"/>
                <a:gd name="connsiteX12" fmla="*/ 68538 w 417960"/>
                <a:gd name="connsiteY12" fmla="*/ 61062 h 157638"/>
                <a:gd name="connsiteX13" fmla="*/ 72900 w 417960"/>
                <a:gd name="connsiteY13" fmla="*/ 39378 h 157638"/>
                <a:gd name="connsiteX14" fmla="*/ 185303 w 417960"/>
                <a:gd name="connsiteY14" fmla="*/ 39378 h 157638"/>
                <a:gd name="connsiteX15" fmla="*/ 161626 w 417960"/>
                <a:gd name="connsiteY15" fmla="*/ 157638 h 157638"/>
                <a:gd name="connsiteX16" fmla="*/ 210849 w 417960"/>
                <a:gd name="connsiteY16" fmla="*/ 157638 h 157638"/>
                <a:gd name="connsiteX17" fmla="*/ 234651 w 417960"/>
                <a:gd name="connsiteY17" fmla="*/ 39378 h 157638"/>
                <a:gd name="connsiteX18" fmla="*/ 276023 w 417960"/>
                <a:gd name="connsiteY18" fmla="*/ 39378 h 157638"/>
                <a:gd name="connsiteX19" fmla="*/ 252222 w 417960"/>
                <a:gd name="connsiteY19" fmla="*/ 157638 h 157638"/>
                <a:gd name="connsiteX20" fmla="*/ 301569 w 417960"/>
                <a:gd name="connsiteY20" fmla="*/ 157638 h 157638"/>
                <a:gd name="connsiteX21" fmla="*/ 313657 w 417960"/>
                <a:gd name="connsiteY21" fmla="*/ 96577 h 157638"/>
                <a:gd name="connsiteX22" fmla="*/ 349172 w 417960"/>
                <a:gd name="connsiteY22" fmla="*/ 96577 h 157638"/>
                <a:gd name="connsiteX23" fmla="*/ 336960 w 417960"/>
                <a:gd name="connsiteY23" fmla="*/ 157638 h 157638"/>
                <a:gd name="connsiteX24" fmla="*/ 386308 w 417960"/>
                <a:gd name="connsiteY24" fmla="*/ 157638 h 157638"/>
                <a:gd name="connsiteX25" fmla="*/ 417960 w 417960"/>
                <a:gd name="connsiteY25" fmla="*/ 0 h 157638"/>
                <a:gd name="connsiteX26" fmla="*/ 368612 w 417960"/>
                <a:gd name="connsiteY26" fmla="*/ 0 h 15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17960" h="157638">
                  <a:moveTo>
                    <a:pt x="368612" y="0"/>
                  </a:moveTo>
                  <a:lnTo>
                    <a:pt x="356151" y="61062"/>
                  </a:lnTo>
                  <a:lnTo>
                    <a:pt x="320760" y="61062"/>
                  </a:lnTo>
                  <a:lnTo>
                    <a:pt x="333222" y="0"/>
                  </a:lnTo>
                  <a:lnTo>
                    <a:pt x="31652" y="0"/>
                  </a:lnTo>
                  <a:lnTo>
                    <a:pt x="0" y="157638"/>
                  </a:lnTo>
                  <a:lnTo>
                    <a:pt x="120254" y="157638"/>
                  </a:lnTo>
                  <a:lnTo>
                    <a:pt x="128105" y="118260"/>
                  </a:lnTo>
                  <a:lnTo>
                    <a:pt x="57074" y="118260"/>
                  </a:lnTo>
                  <a:lnTo>
                    <a:pt x="61435" y="96577"/>
                  </a:lnTo>
                  <a:lnTo>
                    <a:pt x="132342" y="96577"/>
                  </a:lnTo>
                  <a:lnTo>
                    <a:pt x="139569" y="61062"/>
                  </a:lnTo>
                  <a:lnTo>
                    <a:pt x="68538" y="61062"/>
                  </a:lnTo>
                  <a:lnTo>
                    <a:pt x="72900" y="39378"/>
                  </a:lnTo>
                  <a:lnTo>
                    <a:pt x="185303" y="39378"/>
                  </a:lnTo>
                  <a:lnTo>
                    <a:pt x="161626" y="157638"/>
                  </a:lnTo>
                  <a:lnTo>
                    <a:pt x="210849" y="157638"/>
                  </a:lnTo>
                  <a:lnTo>
                    <a:pt x="234651" y="39378"/>
                  </a:lnTo>
                  <a:lnTo>
                    <a:pt x="276023" y="39378"/>
                  </a:lnTo>
                  <a:lnTo>
                    <a:pt x="252222" y="157638"/>
                  </a:lnTo>
                  <a:lnTo>
                    <a:pt x="301569" y="157638"/>
                  </a:lnTo>
                  <a:lnTo>
                    <a:pt x="313657" y="96577"/>
                  </a:lnTo>
                  <a:lnTo>
                    <a:pt x="349172" y="96577"/>
                  </a:lnTo>
                  <a:lnTo>
                    <a:pt x="336960" y="157638"/>
                  </a:lnTo>
                  <a:lnTo>
                    <a:pt x="386308" y="157638"/>
                  </a:lnTo>
                  <a:lnTo>
                    <a:pt x="417960" y="0"/>
                  </a:lnTo>
                  <a:lnTo>
                    <a:pt x="368612" y="0"/>
                  </a:lnTo>
                  <a:close/>
                </a:path>
              </a:pathLst>
            </a:custGeom>
            <a:grpFill/>
            <a:ln w="124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CH" noProof="0"/>
            </a:p>
          </p:txBody>
        </p:sp>
      </p:grpSp>
    </p:spTree>
    <p:extLst>
      <p:ext uri="{BB962C8B-B14F-4D97-AF65-F5344CB8AC3E}">
        <p14:creationId xmlns:p14="http://schemas.microsoft.com/office/powerpoint/2010/main" val="382102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F7F9-CBC8-4641-B12B-7E76FD21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de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C22-DE43-2E4A-B229-6AFC4D62B6E1}" type="datetime1">
              <a:rPr lang="de-CH" noProof="0" smtClean="0"/>
              <a:t>14.01.2022</a:t>
            </a:fld>
            <a:endParaRPr lang="de-CH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Chair of Education Systems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F-F19D-405C-AD5F-7D94B96A5CC3}" type="slidenum">
              <a:rPr lang="de-CH" noProof="0" smtClean="0"/>
              <a:t>‹#›</a:t>
            </a:fld>
            <a:endParaRPr lang="de-CH" noProof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05941150-30DE-48F5-9038-0E82CD18DE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837" y="1412874"/>
            <a:ext cx="10728000" cy="4860000"/>
          </a:xfrm>
        </p:spPr>
        <p:txBody>
          <a:bodyPr tIns="1620000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de-CH" noProof="0"/>
          </a:p>
        </p:txBody>
      </p:sp>
      <p:pic>
        <p:nvPicPr>
          <p:cNvPr id="8" name="Grafik 6">
            <a:extLst>
              <a:ext uri="{FF2B5EF4-FFF2-40B4-BE49-F238E27FC236}">
                <a16:creationId xmlns:a16="http://schemas.microsoft.com/office/drawing/2014/main" id="{2FF1A7A7-EC1C-479E-8DF3-177102BA84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4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DB21BA-81C0-43DB-A42C-5F672DBC3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C78786-28C3-4EAB-A3FC-1A4BFA84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1D5C1-A4AD-42D4-93B7-D3B71140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7C476A-2849-4D68-9FA2-3A5CFC13C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837" y="6507088"/>
            <a:ext cx="984462" cy="162000"/>
          </a:xfrm>
          <a:prstGeom prst="rect">
            <a:avLst/>
          </a:prstGeom>
        </p:spPr>
      </p:pic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05941150-30DE-48F5-9038-0E82CD18DE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837" y="260350"/>
            <a:ext cx="10728000" cy="6012524"/>
          </a:xfrm>
        </p:spPr>
        <p:txBody>
          <a:bodyPr tIns="2160000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88262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8481225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20" imgW="395" imgH="396" progId="TCLayout.ActiveDocument.1">
                  <p:embed/>
                </p:oleObj>
              </mc:Choice>
              <mc:Fallback>
                <p:oleObj name="think-cell Slide" r:id="rId20" imgW="395" imgH="396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9CEF804-E58C-481B-A606-7D35AF68F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260351"/>
            <a:ext cx="10728325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C6EC0D-393C-42F2-B6A7-B19C9B098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837" y="1412875"/>
            <a:ext cx="10728325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Mastertextformat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C96E51-36C9-4BEE-A761-33378A0DF0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73692" y="6522444"/>
            <a:ext cx="6120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1FBE840A-25CB-4F6E-A6A4-BD10FBA7CA4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1EC403-6E63-4450-AFDD-66CA49D6CC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1700" y="6522444"/>
            <a:ext cx="54000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DFCC57-7DDC-4B2C-A6BE-862DAF9C9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7585" y="6522444"/>
            <a:ext cx="32257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DE89A35-5AD3-4BF3-BC53-55A500F0E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6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6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71463" algn="l" defTabSz="914400" rtl="0" eaLnBrk="1" latinLnBrk="0" hangingPunct="1">
        <a:lnSpc>
          <a:spcPct val="100000"/>
        </a:lnSpc>
        <a:spcBef>
          <a:spcPts val="5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10000" indent="-270000" algn="l" defTabSz="914400" rtl="0" eaLnBrk="1" latinLnBrk="0" hangingPunct="1">
        <a:lnSpc>
          <a:spcPct val="100000"/>
        </a:lnSpc>
        <a:spcBef>
          <a:spcPts val="5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1463" algn="l" defTabSz="914400" rtl="0" eaLnBrk="1" latinLnBrk="0" hangingPunct="1">
        <a:lnSpc>
          <a:spcPct val="100000"/>
        </a:lnSpc>
        <a:spcBef>
          <a:spcPts val="5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50000" indent="-270000" algn="l" defTabSz="914400" rtl="0" eaLnBrk="1" latinLnBrk="0" hangingPunct="1">
        <a:lnSpc>
          <a:spcPct val="100000"/>
        </a:lnSpc>
        <a:spcBef>
          <a:spcPts val="5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461">
          <p15:clr>
            <a:srgbClr val="F26B43"/>
          </p15:clr>
        </p15:guide>
        <p15:guide id="3" pos="7219">
          <p15:clr>
            <a:srgbClr val="F26B43"/>
          </p15:clr>
        </p15:guide>
        <p15:guide id="4" orient="horz" pos="164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4201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898A-FAF0-4958-A7A1-620FA9C4C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7" y="260351"/>
            <a:ext cx="10728325" cy="900000"/>
          </a:xfrm>
        </p:spPr>
        <p:txBody>
          <a:bodyPr anchor="t">
            <a:normAutofit/>
          </a:bodyPr>
          <a:lstStyle/>
          <a:p>
            <a:r>
              <a:rPr lang="en-US" dirty="0"/>
              <a:t>The economic and institutional infrastructure under-girding strong vocational education and training (VET) systems worldwide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337B91BB-367E-4C7B-A899-202C0CA17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160191"/>
              </p:ext>
            </p:extLst>
          </p:nvPr>
        </p:nvGraphicFramePr>
        <p:xfrm>
          <a:off x="731837" y="1412875"/>
          <a:ext cx="10728325" cy="46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685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34DA27-7B7D-4468-9EC7-843AE7E71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Education-employment linkage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best universal indicator we have for quality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20278B-D74F-421E-A3BD-EC66D58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F-F19D-405C-AD5F-7D94B96A5CC3}" type="slidenum">
              <a:rPr lang="de-CH" noProof="0" smtClean="0"/>
              <a:t>2</a:t>
            </a:fld>
            <a:endParaRPr lang="de-CH" noProof="0" dirty="0"/>
          </a:p>
        </p:txBody>
      </p:sp>
      <p:sp>
        <p:nvSpPr>
          <p:cNvPr id="19" name="Content Placeholder 1">
            <a:extLst>
              <a:ext uri="{FF2B5EF4-FFF2-40B4-BE49-F238E27FC236}">
                <a16:creationId xmlns:a16="http://schemas.microsoft.com/office/drawing/2014/main" id="{60CE0FC3-AF1C-974D-9B6E-18405B1AAEDB}"/>
              </a:ext>
            </a:extLst>
          </p:cNvPr>
          <p:cNvSpPr txBox="1">
            <a:spLocks/>
          </p:cNvSpPr>
          <p:nvPr/>
        </p:nvSpPr>
        <p:spPr>
          <a:xfrm>
            <a:off x="6242930" y="1699673"/>
            <a:ext cx="4897799" cy="9350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70000" indent="-27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714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0000" indent="-2714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50000" indent="-27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91056A"/>
                </a:solidFill>
              </a:rPr>
              <a:t>Optimal linkage is an </a:t>
            </a:r>
            <a:r>
              <a:rPr lang="en-US" b="1" dirty="0">
                <a:solidFill>
                  <a:srgbClr val="91056A"/>
                </a:solidFill>
              </a:rPr>
              <a:t>equilibrium of power </a:t>
            </a:r>
            <a:r>
              <a:rPr lang="en-US" dirty="0">
                <a:solidFill>
                  <a:srgbClr val="91056A"/>
                </a:solidFill>
              </a:rPr>
              <a:t>between actors from the education system and employment systems.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E7A8A0-B18A-F848-A362-FE96D06D76C9}"/>
              </a:ext>
            </a:extLst>
          </p:cNvPr>
          <p:cNvSpPr/>
          <p:nvPr/>
        </p:nvSpPr>
        <p:spPr>
          <a:xfrm>
            <a:off x="6160900" y="2887659"/>
            <a:ext cx="4976685" cy="13981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3A0F9C-52A0-2B40-A9A5-4F4283D5C141}"/>
              </a:ext>
            </a:extLst>
          </p:cNvPr>
          <p:cNvSpPr/>
          <p:nvPr/>
        </p:nvSpPr>
        <p:spPr>
          <a:xfrm>
            <a:off x="6160734" y="4533142"/>
            <a:ext cx="4976685" cy="13981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Arrow 24">
            <a:extLst>
              <a:ext uri="{FF2B5EF4-FFF2-40B4-BE49-F238E27FC236}">
                <a16:creationId xmlns:a16="http://schemas.microsoft.com/office/drawing/2014/main" id="{CEED5D11-A81D-0249-8FE2-4E0D4C4F4AEA}"/>
              </a:ext>
            </a:extLst>
          </p:cNvPr>
          <p:cNvSpPr/>
          <p:nvPr/>
        </p:nvSpPr>
        <p:spPr>
          <a:xfrm>
            <a:off x="3337623" y="5466968"/>
            <a:ext cx="1828800" cy="378076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4A57CB50-4389-5B43-885E-FEC2979B5922}"/>
              </a:ext>
            </a:extLst>
          </p:cNvPr>
          <p:cNvSpPr/>
          <p:nvPr/>
        </p:nvSpPr>
        <p:spPr>
          <a:xfrm>
            <a:off x="903151" y="5466968"/>
            <a:ext cx="1828800" cy="37807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4B1ACA-3A81-C44A-9E14-EF98344D73B4}"/>
              </a:ext>
            </a:extLst>
          </p:cNvPr>
          <p:cNvGrpSpPr/>
          <p:nvPr/>
        </p:nvGrpSpPr>
        <p:grpSpPr>
          <a:xfrm>
            <a:off x="463732" y="1967372"/>
            <a:ext cx="4971333" cy="5306338"/>
            <a:chOff x="85775" y="223737"/>
            <a:chExt cx="2699674" cy="3276275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D951C89-955D-5845-AA64-6BAEE6E0ECBC}"/>
                </a:ext>
              </a:extLst>
            </p:cNvPr>
            <p:cNvGrpSpPr/>
            <p:nvPr/>
          </p:nvGrpSpPr>
          <p:grpSpPr>
            <a:xfrm>
              <a:off x="264537" y="2062811"/>
              <a:ext cx="2520912" cy="291554"/>
              <a:chOff x="264537" y="2062811"/>
              <a:chExt cx="2521456" cy="441995"/>
            </a:xfrm>
          </p:grpSpPr>
          <p:sp>
            <p:nvSpPr>
              <p:cNvPr id="51" name="Text Box 20">
                <a:extLst>
                  <a:ext uri="{FF2B5EF4-FFF2-40B4-BE49-F238E27FC236}">
                    <a16:creationId xmlns:a16="http://schemas.microsoft.com/office/drawing/2014/main" id="{235246A3-30A6-D84B-8BBB-00C90428A345}"/>
                  </a:ext>
                </a:extLst>
              </p:cNvPr>
              <p:cNvSpPr txBox="1"/>
              <p:nvPr/>
            </p:nvSpPr>
            <p:spPr>
              <a:xfrm>
                <a:off x="264537" y="2062811"/>
                <a:ext cx="815891" cy="4419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Education </a:t>
                </a:r>
              </a:p>
            </p:txBody>
          </p:sp>
          <p:sp>
            <p:nvSpPr>
              <p:cNvPr id="52" name="Text Box 22">
                <a:extLst>
                  <a:ext uri="{FF2B5EF4-FFF2-40B4-BE49-F238E27FC236}">
                    <a16:creationId xmlns:a16="http://schemas.microsoft.com/office/drawing/2014/main" id="{95CF18D5-70B3-5D45-A164-BF78189B4D17}"/>
                  </a:ext>
                </a:extLst>
              </p:cNvPr>
              <p:cNvSpPr txBox="1"/>
              <p:nvPr/>
            </p:nvSpPr>
            <p:spPr>
              <a:xfrm>
                <a:off x="1806481" y="2073516"/>
                <a:ext cx="979512" cy="392874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Employment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E2C8CBFD-0445-F747-AD9D-A1A5EFAC614C}"/>
                </a:ext>
              </a:extLst>
            </p:cNvPr>
            <p:cNvGrpSpPr/>
            <p:nvPr/>
          </p:nvGrpSpPr>
          <p:grpSpPr>
            <a:xfrm>
              <a:off x="85775" y="223737"/>
              <a:ext cx="2621167" cy="3276275"/>
              <a:chOff x="85775" y="223737"/>
              <a:chExt cx="2621167" cy="3276275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6D34362C-A6F5-FA4E-AC8B-98319C08EA61}"/>
                  </a:ext>
                </a:extLst>
              </p:cNvPr>
              <p:cNvGrpSpPr/>
              <p:nvPr/>
            </p:nvGrpSpPr>
            <p:grpSpPr>
              <a:xfrm>
                <a:off x="85775" y="223737"/>
                <a:ext cx="2621167" cy="2232956"/>
                <a:chOff x="85775" y="223737"/>
                <a:chExt cx="2621167" cy="2232956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2864C1BE-B6B8-FD4F-B020-C927E9B35A0B}"/>
                    </a:ext>
                  </a:extLst>
                </p:cNvPr>
                <p:cNvGrpSpPr/>
                <p:nvPr/>
              </p:nvGrpSpPr>
              <p:grpSpPr>
                <a:xfrm>
                  <a:off x="85775" y="223737"/>
                  <a:ext cx="2621167" cy="1848599"/>
                  <a:chOff x="85775" y="223737"/>
                  <a:chExt cx="2621167" cy="1848599"/>
                </a:xfrm>
              </p:grpSpPr>
              <p:grpSp>
                <p:nvGrpSpPr>
                  <p:cNvPr id="45" name="Group 44">
                    <a:extLst>
                      <a:ext uri="{FF2B5EF4-FFF2-40B4-BE49-F238E27FC236}">
                        <a16:creationId xmlns:a16="http://schemas.microsoft.com/office/drawing/2014/main" id="{2BD786C2-D33C-0249-A4C4-0EAD5F346397}"/>
                      </a:ext>
                    </a:extLst>
                  </p:cNvPr>
                  <p:cNvGrpSpPr/>
                  <p:nvPr/>
                </p:nvGrpSpPr>
                <p:grpSpPr>
                  <a:xfrm>
                    <a:off x="363042" y="223737"/>
                    <a:ext cx="2343900" cy="1848599"/>
                    <a:chOff x="363042" y="223737"/>
                    <a:chExt cx="2343900" cy="1848599"/>
                  </a:xfrm>
                </p:grpSpPr>
                <p:cxnSp>
                  <p:nvCxnSpPr>
                    <p:cNvPr id="48" name="Straight Arrow Connector 47">
                      <a:extLst>
                        <a:ext uri="{FF2B5EF4-FFF2-40B4-BE49-F238E27FC236}">
                          <a16:creationId xmlns:a16="http://schemas.microsoft.com/office/drawing/2014/main" id="{C174FB6B-3FA3-554C-A22B-EFAA0AB4C301}"/>
                        </a:ext>
                      </a:extLst>
                    </p:cNvPr>
                    <p:cNvCxnSpPr/>
                    <p:nvPr/>
                  </p:nvCxnSpPr>
                  <p:spPr>
                    <a:xfrm flipH="1" flipV="1">
                      <a:off x="363042" y="223737"/>
                      <a:ext cx="9525" cy="1847850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ysClr val="windowText" lastClr="000000">
                          <a:shade val="95000"/>
                          <a:satMod val="105000"/>
                        </a:sysClr>
                      </a:solidFill>
                      <a:prstDash val="solid"/>
                      <a:tailEnd type="triangle"/>
                    </a:ln>
                    <a:effectLst/>
                  </p:spPr>
                </p:cxnSp>
                <p:cxnSp>
                  <p:nvCxnSpPr>
                    <p:cNvPr id="49" name="Straight Arrow Connector 48">
                      <a:extLst>
                        <a:ext uri="{FF2B5EF4-FFF2-40B4-BE49-F238E27FC236}">
                          <a16:creationId xmlns:a16="http://schemas.microsoft.com/office/drawing/2014/main" id="{3432158E-ABA4-7A45-A090-31963F08422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73317" y="2062811"/>
                      <a:ext cx="2333625" cy="9525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ysClr val="windowText" lastClr="000000">
                          <a:shade val="95000"/>
                          <a:satMod val="105000"/>
                        </a:sysClr>
                      </a:solidFill>
                      <a:prstDash val="solid"/>
                      <a:tailEnd type="triangle"/>
                    </a:ln>
                    <a:effectLst/>
                  </p:spPr>
                </p:cxnSp>
              </p:grpSp>
              <p:sp>
                <p:nvSpPr>
                  <p:cNvPr id="46" name="Text Box 17">
                    <a:extLst>
                      <a:ext uri="{FF2B5EF4-FFF2-40B4-BE49-F238E27FC236}">
                        <a16:creationId xmlns:a16="http://schemas.microsoft.com/office/drawing/2014/main" id="{37C548B8-49A8-4044-9F52-F16C07A5CD33}"/>
                      </a:ext>
                    </a:extLst>
                  </p:cNvPr>
                  <p:cNvSpPr txBox="1"/>
                  <p:nvPr/>
                </p:nvSpPr>
                <p:spPr>
                  <a:xfrm>
                    <a:off x="85775" y="588381"/>
                    <a:ext cx="411697" cy="931882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vert270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14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rPr>
                      <a:t>Linkage</a:t>
                    </a:r>
                    <a:endParaRPr lang="en-US" sz="1400" dirty="0">
                      <a:effectLst/>
                      <a:latin typeface="Arial" panose="020B0604020202020204" pitchFamily="34" charset="0"/>
                      <a:ea typeface="Arial" panose="020B060402020202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44" name="Text Box 18">
                  <a:extLst>
                    <a:ext uri="{FF2B5EF4-FFF2-40B4-BE49-F238E27FC236}">
                      <a16:creationId xmlns:a16="http://schemas.microsoft.com/office/drawing/2014/main" id="{BA4C3229-6497-A046-9050-7BCD8B34E2E1}"/>
                    </a:ext>
                  </a:extLst>
                </p:cNvPr>
                <p:cNvSpPr txBox="1"/>
                <p:nvPr/>
              </p:nvSpPr>
              <p:spPr>
                <a:xfrm>
                  <a:off x="968748" y="2069872"/>
                  <a:ext cx="937073" cy="386821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400" b="1" dirty="0">
                      <a:effectLst/>
                      <a:latin typeface="Arial" panose="020B0604020202020204" pitchFamily="34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Power</a:t>
                  </a:r>
                  <a:endParaRPr lang="en-US" sz="1400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C3BCD705-565F-784F-9DCB-22483A109CE3}"/>
                  </a:ext>
                </a:extLst>
              </p:cNvPr>
              <p:cNvGrpSpPr/>
              <p:nvPr/>
            </p:nvGrpSpPr>
            <p:grpSpPr>
              <a:xfrm>
                <a:off x="380377" y="583430"/>
                <a:ext cx="2166620" cy="2916582"/>
                <a:chOff x="380377" y="583430"/>
                <a:chExt cx="2166620" cy="2916582"/>
              </a:xfrm>
            </p:grpSpPr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id="{40E3EADB-A5B6-FE47-B72D-BFF859DBFCDC}"/>
                    </a:ext>
                  </a:extLst>
                </p:cNvPr>
                <p:cNvGrpSpPr/>
                <p:nvPr/>
              </p:nvGrpSpPr>
              <p:grpSpPr>
                <a:xfrm>
                  <a:off x="380377" y="605098"/>
                  <a:ext cx="2166620" cy="2894914"/>
                  <a:chOff x="380377" y="605098"/>
                  <a:chExt cx="2166620" cy="2894914"/>
                </a:xfrm>
              </p:grpSpPr>
              <p:sp>
                <p:nvSpPr>
                  <p:cNvPr id="41" name="Block Arc 40">
                    <a:extLst>
                      <a:ext uri="{FF2B5EF4-FFF2-40B4-BE49-F238E27FC236}">
                        <a16:creationId xmlns:a16="http://schemas.microsoft.com/office/drawing/2014/main" id="{718826E0-1D3A-644C-ACF2-7721CC05D5E6}"/>
                      </a:ext>
                    </a:extLst>
                  </p:cNvPr>
                  <p:cNvSpPr/>
                  <p:nvPr/>
                </p:nvSpPr>
                <p:spPr>
                  <a:xfrm>
                    <a:off x="380377" y="605098"/>
                    <a:ext cx="2166620" cy="2894914"/>
                  </a:xfrm>
                  <a:prstGeom prst="blockArc">
                    <a:avLst>
                      <a:gd name="adj1" fmla="val 10800000"/>
                      <a:gd name="adj2" fmla="val 21586519"/>
                      <a:gd name="adj3" fmla="val 285"/>
                    </a:avLst>
                  </a:prstGeom>
                  <a:solidFill>
                    <a:srgbClr val="72791C"/>
                  </a:solidFill>
                  <a:ln w="25400" cap="flat" cmpd="sng" algn="ctr">
                    <a:solidFill>
                      <a:srgbClr val="007A96"/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2" name="Text Box 35">
                    <a:extLst>
                      <a:ext uri="{FF2B5EF4-FFF2-40B4-BE49-F238E27FC236}">
                        <a16:creationId xmlns:a16="http://schemas.microsoft.com/office/drawing/2014/main" id="{2BD5EA5B-4B21-204F-B1EF-BDDCB8A9D560}"/>
                      </a:ext>
                    </a:extLst>
                  </p:cNvPr>
                  <p:cNvSpPr txBox="1"/>
                  <p:nvPr/>
                </p:nvSpPr>
                <p:spPr>
                  <a:xfrm>
                    <a:off x="1026090" y="739442"/>
                    <a:ext cx="879731" cy="468034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rPr>
                      <a:t>Optimal </a:t>
                    </a:r>
                  </a:p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rPr>
                      <a:t>Linkage</a:t>
                    </a:r>
                  </a:p>
                </p:txBody>
              </p:sp>
            </p:grp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774677A7-F22C-354C-ABAC-8BAE4F9A5A22}"/>
                    </a:ext>
                  </a:extLst>
                </p:cNvPr>
                <p:cNvCxnSpPr/>
                <p:nvPr/>
              </p:nvCxnSpPr>
              <p:spPr>
                <a:xfrm>
                  <a:off x="1182102" y="583430"/>
                  <a:ext cx="4333" cy="528705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91056A"/>
                  </a:solidFill>
                  <a:prstDash val="dash"/>
                </a:ln>
                <a:effectLst/>
              </p:spPr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61B0F216-92FB-A548-8563-849646B5C3E5}"/>
                    </a:ext>
                  </a:extLst>
                </p:cNvPr>
                <p:cNvCxnSpPr/>
                <p:nvPr/>
              </p:nvCxnSpPr>
              <p:spPr>
                <a:xfrm>
                  <a:off x="1741143" y="583430"/>
                  <a:ext cx="4333" cy="528705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91056A"/>
                  </a:solidFill>
                  <a:prstDash val="dash"/>
                </a:ln>
                <a:effectLst/>
              </p:spPr>
            </p:cxnSp>
          </p:grpSp>
        </p:grp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37D8CDD3-E743-A340-B98B-F8912E84752F}"/>
              </a:ext>
            </a:extLst>
          </p:cNvPr>
          <p:cNvSpPr/>
          <p:nvPr/>
        </p:nvSpPr>
        <p:spPr>
          <a:xfrm>
            <a:off x="6155751" y="4755073"/>
            <a:ext cx="4929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Education formalization strategy</a:t>
            </a:r>
            <a:r>
              <a:rPr lang="en-US" dirty="0"/>
              <a:t>: </a:t>
            </a:r>
          </a:p>
          <a:p>
            <a:r>
              <a:rPr lang="en-US" dirty="0"/>
              <a:t>Moving power in VET from mostly employment to include education.</a:t>
            </a:r>
            <a:endParaRPr lang="en-US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EE439B-A5F2-7D47-A6B4-33C981640ACB}"/>
              </a:ext>
            </a:extLst>
          </p:cNvPr>
          <p:cNvSpPr/>
          <p:nvPr/>
        </p:nvSpPr>
        <p:spPr>
          <a:xfrm>
            <a:off x="6176375" y="3087203"/>
            <a:ext cx="49610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Employer engagement strategy</a:t>
            </a:r>
            <a:r>
              <a:rPr lang="en-US" dirty="0"/>
              <a:t>: </a:t>
            </a:r>
          </a:p>
          <a:p>
            <a:r>
              <a:rPr lang="en-US" dirty="0"/>
              <a:t>Moving power in VET from mostly education to include employment.</a:t>
            </a:r>
          </a:p>
        </p:txBody>
      </p:sp>
    </p:spTree>
    <p:extLst>
      <p:ext uri="{BB962C8B-B14F-4D97-AF65-F5344CB8AC3E}">
        <p14:creationId xmlns:p14="http://schemas.microsoft.com/office/powerpoint/2010/main" val="183060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2" grpId="0" animBg="1"/>
      <p:bldP spid="25" grpId="0" animBg="1"/>
      <p:bldP spid="26" grpId="0" animBg="1"/>
      <p:bldP spid="2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6C5D9E0E-DC3D-4583-BF0D-7F416E96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Education-employment linkage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Example: School-based VET vs. dual VET (apprenticeship)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20278B-D74F-421E-A3BD-EC66D58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2AF-F19D-405C-AD5F-7D94B96A5CC3}" type="slidenum">
              <a:rPr lang="de-CH" noProof="0" smtClean="0"/>
              <a:t>3</a:t>
            </a:fld>
            <a:endParaRPr lang="de-CH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D8CE6D-78AD-4D28-B1FB-DC1E55A8E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33" y="1829717"/>
            <a:ext cx="5715066" cy="42062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29024B9-94C2-419B-86AB-52C2A64E6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1829717"/>
            <a:ext cx="5613285" cy="402336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73FD51D1-B85D-4861-BF3B-23DDD533CECF}"/>
              </a:ext>
            </a:extLst>
          </p:cNvPr>
          <p:cNvSpPr txBox="1"/>
          <p:nvPr/>
        </p:nvSpPr>
        <p:spPr>
          <a:xfrm>
            <a:off x="6711193" y="6003094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Meet the Need (Bolli, Egg, Rageth, 2021)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BC86529-FDD4-4BFE-86E4-06E51799A48C}"/>
              </a:ext>
            </a:extLst>
          </p:cNvPr>
          <p:cNvCxnSpPr>
            <a:cxnSpLocks/>
          </p:cNvCxnSpPr>
          <p:nvPr/>
        </p:nvCxnSpPr>
        <p:spPr>
          <a:xfrm flipV="1">
            <a:off x="1515291" y="3979818"/>
            <a:ext cx="3387635" cy="42671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919A674-FE42-41E0-A223-E79AF2B67D40}"/>
              </a:ext>
            </a:extLst>
          </p:cNvPr>
          <p:cNvCxnSpPr>
            <a:cxnSpLocks/>
          </p:cNvCxnSpPr>
          <p:nvPr/>
        </p:nvCxnSpPr>
        <p:spPr>
          <a:xfrm>
            <a:off x="7203123" y="3979819"/>
            <a:ext cx="3665174" cy="59218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58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906841" y="1160351"/>
            <a:ext cx="14005679" cy="4985611"/>
            <a:chOff x="-2583017" y="1179482"/>
            <a:chExt cx="14005679" cy="4985611"/>
          </a:xfrm>
        </p:grpSpPr>
        <p:sp>
          <p:nvSpPr>
            <p:cNvPr id="52" name="Arc 51"/>
            <p:cNvSpPr/>
            <p:nvPr/>
          </p:nvSpPr>
          <p:spPr>
            <a:xfrm rot="4966692">
              <a:off x="-853885" y="-437539"/>
              <a:ext cx="3728208" cy="7186471"/>
            </a:xfrm>
            <a:prstGeom prst="arc">
              <a:avLst>
                <a:gd name="adj1" fmla="val 16846018"/>
                <a:gd name="adj2" fmla="val 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Arc 52"/>
            <p:cNvSpPr/>
            <p:nvPr/>
          </p:nvSpPr>
          <p:spPr>
            <a:xfrm rot="16044887">
              <a:off x="5965323" y="280127"/>
              <a:ext cx="3728208" cy="7186471"/>
            </a:xfrm>
            <a:prstGeom prst="arc">
              <a:avLst>
                <a:gd name="adj1" fmla="val 16846018"/>
                <a:gd name="adj2" fmla="val 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-393767" y="1179482"/>
              <a:ext cx="9771745" cy="4985611"/>
              <a:chOff x="-393767" y="1179482"/>
              <a:chExt cx="9771745" cy="4985611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1127760" y="4443406"/>
                <a:ext cx="327660" cy="38840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2D7898"/>
                  </a:buClr>
                </a:pPr>
                <a:endParaRPr lang="en-US">
                  <a:solidFill>
                    <a:srgbClr val="333333"/>
                  </a:solidFill>
                  <a:latin typeface="Arial" charset="0"/>
                </a:endParaRPr>
              </a:p>
            </p:txBody>
          </p:sp>
          <p:cxnSp>
            <p:nvCxnSpPr>
              <p:cNvPr id="48" name="Straight Arrow Connector 47"/>
              <p:cNvCxnSpPr/>
              <p:nvPr/>
            </p:nvCxnSpPr>
            <p:spPr>
              <a:xfrm>
                <a:off x="215427" y="5556756"/>
                <a:ext cx="8410924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 flipV="1">
                <a:off x="215427" y="1795242"/>
                <a:ext cx="0" cy="373798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1242977" y="2820736"/>
                <a:ext cx="6471531" cy="1319003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3363156" y="5517094"/>
                <a:ext cx="22264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Program </a:t>
                </a:r>
              </a:p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duration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680291" y="1376242"/>
                <a:ext cx="209334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Marginal product </a:t>
                </a:r>
              </a:p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of participant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862992" y="3158143"/>
                <a:ext cx="17279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Training costs</a:t>
                </a:r>
              </a:p>
            </p:txBody>
          </p:sp>
          <p:cxnSp>
            <p:nvCxnSpPr>
              <p:cNvPr id="60" name="Straight Connector 59"/>
              <p:cNvCxnSpPr>
                <a:stCxn id="52" idx="2"/>
              </p:cNvCxnSpPr>
              <p:nvPr/>
            </p:nvCxnSpPr>
            <p:spPr>
              <a:xfrm flipV="1">
                <a:off x="1244556" y="4018547"/>
                <a:ext cx="678752" cy="986466"/>
              </a:xfrm>
              <a:prstGeom prst="line">
                <a:avLst/>
              </a:prstGeom>
              <a:ln w="19050">
                <a:solidFill>
                  <a:srgbClr val="91056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V="1">
                <a:off x="1785903" y="3907305"/>
                <a:ext cx="679117" cy="983289"/>
              </a:xfrm>
              <a:prstGeom prst="line">
                <a:avLst/>
              </a:prstGeom>
              <a:ln w="19050">
                <a:solidFill>
                  <a:srgbClr val="91056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V="1">
                <a:off x="2359996" y="3792886"/>
                <a:ext cx="646371" cy="953739"/>
              </a:xfrm>
              <a:prstGeom prst="line">
                <a:avLst/>
              </a:prstGeom>
              <a:ln w="19050">
                <a:solidFill>
                  <a:srgbClr val="91056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V="1">
                <a:off x="2995288" y="3693146"/>
                <a:ext cx="553517" cy="828054"/>
              </a:xfrm>
              <a:prstGeom prst="line">
                <a:avLst/>
              </a:prstGeom>
              <a:ln w="19050">
                <a:solidFill>
                  <a:srgbClr val="91056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V="1">
                <a:off x="3757288" y="3580350"/>
                <a:ext cx="333693" cy="498793"/>
              </a:xfrm>
              <a:prstGeom prst="line">
                <a:avLst/>
              </a:prstGeom>
              <a:ln w="19050">
                <a:solidFill>
                  <a:srgbClr val="91056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V="1">
                <a:off x="4928863" y="2568577"/>
                <a:ext cx="555625" cy="800098"/>
              </a:xfrm>
              <a:prstGeom prst="line">
                <a:avLst/>
              </a:prstGeom>
              <a:ln w="19050">
                <a:solidFill>
                  <a:srgbClr val="007A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V="1">
                <a:off x="5459088" y="2311400"/>
                <a:ext cx="650875" cy="955676"/>
              </a:xfrm>
              <a:prstGeom prst="line">
                <a:avLst/>
              </a:prstGeom>
              <a:ln w="19050">
                <a:solidFill>
                  <a:srgbClr val="007A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V="1">
                <a:off x="6014713" y="2168526"/>
                <a:ext cx="657225" cy="981074"/>
              </a:xfrm>
              <a:prstGeom prst="line">
                <a:avLst/>
              </a:prstGeom>
              <a:ln w="19050">
                <a:solidFill>
                  <a:srgbClr val="007A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V="1">
                <a:off x="6573513" y="2069881"/>
                <a:ext cx="649613" cy="974558"/>
              </a:xfrm>
              <a:prstGeom prst="line">
                <a:avLst/>
              </a:prstGeom>
              <a:ln w="19050">
                <a:solidFill>
                  <a:srgbClr val="007A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V="1">
                <a:off x="7185658" y="2035255"/>
                <a:ext cx="525474" cy="876220"/>
              </a:xfrm>
              <a:prstGeom prst="line">
                <a:avLst/>
              </a:prstGeom>
              <a:ln w="19050">
                <a:solidFill>
                  <a:srgbClr val="007A9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 rot="20878890">
                <a:off x="1493055" y="4036106"/>
                <a:ext cx="2075546" cy="369332"/>
              </a:xfrm>
              <a:prstGeom prst="rect">
                <a:avLst/>
              </a:prstGeom>
              <a:solidFill>
                <a:srgbClr val="91056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Investment period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 rot="20912944">
                <a:off x="5498202" y="2546161"/>
                <a:ext cx="1650229" cy="369332"/>
              </a:xfrm>
              <a:prstGeom prst="rect">
                <a:avLst/>
              </a:prstGeom>
              <a:solidFill>
                <a:srgbClr val="007A96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Return Period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3158" y="1179482"/>
                <a:ext cx="23341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Marginal product</a:t>
                </a:r>
              </a:p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Training costs</a:t>
                </a:r>
              </a:p>
            </p:txBody>
          </p:sp>
          <p:cxnSp>
            <p:nvCxnSpPr>
              <p:cNvPr id="73" name="Straight Connector 72"/>
              <p:cNvCxnSpPr/>
              <p:nvPr/>
            </p:nvCxnSpPr>
            <p:spPr>
              <a:xfrm flipV="1">
                <a:off x="1205597" y="1818773"/>
                <a:ext cx="0" cy="3737983"/>
              </a:xfrm>
              <a:prstGeom prst="line">
                <a:avLst/>
              </a:prstGeom>
              <a:ln w="19050">
                <a:solidFill>
                  <a:schemeClr val="accent4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V="1">
                <a:off x="7773640" y="1800885"/>
                <a:ext cx="0" cy="3737983"/>
              </a:xfrm>
              <a:prstGeom prst="line">
                <a:avLst/>
              </a:prstGeom>
              <a:ln w="19050">
                <a:solidFill>
                  <a:schemeClr val="accent4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8554008" y="5372090"/>
                <a:ext cx="8239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Time</a:t>
                </a: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-393767" y="5512079"/>
                <a:ext cx="22264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Before</a:t>
                </a:r>
              </a:p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program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698233" y="5518762"/>
                <a:ext cx="105384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After</a:t>
                </a:r>
              </a:p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program</a:t>
                </a:r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flipH="1">
                <a:off x="293365" y="4994112"/>
                <a:ext cx="896856" cy="1137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H="1">
                <a:off x="7807656" y="2005536"/>
                <a:ext cx="746352" cy="965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-195435" y="4329893"/>
                <a:ext cx="18298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Unskilled</a:t>
                </a:r>
              </a:p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wage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7072467" y="1967364"/>
                <a:ext cx="222649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Post-</a:t>
                </a:r>
              </a:p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training</a:t>
                </a:r>
              </a:p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wage</a:t>
                </a:r>
              </a:p>
            </p:txBody>
          </p:sp>
        </p:grpSp>
      </p:grpSp>
      <p:sp>
        <p:nvSpPr>
          <p:cNvPr id="38" name="Rectangle 37"/>
          <p:cNvSpPr/>
          <p:nvPr/>
        </p:nvSpPr>
        <p:spPr>
          <a:xfrm>
            <a:off x="9186272" y="6518676"/>
            <a:ext cx="3535680" cy="314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/>
              <a:t>Source: Own depiction based on </a:t>
            </a:r>
            <a:r>
              <a:rPr lang="en-GB" sz="1050" dirty="0" err="1"/>
              <a:t>Lerman</a:t>
            </a:r>
            <a:r>
              <a:rPr lang="en-GB" sz="1050" dirty="0"/>
              <a:t> (2014)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AFCBDC-E74D-4E8A-B804-A74B0C9B4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Return on investment for training companies</a:t>
            </a:r>
          </a:p>
        </p:txBody>
      </p:sp>
    </p:spTree>
    <p:extLst>
      <p:ext uri="{BB962C8B-B14F-4D97-AF65-F5344CB8AC3E}">
        <p14:creationId xmlns:p14="http://schemas.microsoft.com/office/powerpoint/2010/main" val="361138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CF85F-BC86-4313-AD0F-F1440EB8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Continuous system improvement toward permeability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F9322E-0752-4C9F-98A9-4AF6CD580E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120" y="2014075"/>
            <a:ext cx="3639435" cy="3657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608FAE-82B1-480B-9145-D229FEFAA8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691" y="2014075"/>
            <a:ext cx="3644944" cy="3657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C53CD7-201A-458A-9F7B-A84512B2E0D2}"/>
              </a:ext>
            </a:extLst>
          </p:cNvPr>
          <p:cNvSpPr txBox="1"/>
          <p:nvPr/>
        </p:nvSpPr>
        <p:spPr>
          <a:xfrm>
            <a:off x="2761541" y="5951318"/>
            <a:ext cx="849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E6E6D"/>
                </a:solidFill>
              </a:rPr>
              <a:t>VET= Vocational Education and Training (Upper Secondary Level)</a:t>
            </a:r>
          </a:p>
          <a:p>
            <a:r>
              <a:rPr lang="en-US" dirty="0">
                <a:solidFill>
                  <a:srgbClr val="6E6E6D"/>
                </a:solidFill>
              </a:rPr>
              <a:t>PET= Professional Education and Training (Tertiary Level)</a:t>
            </a:r>
          </a:p>
        </p:txBody>
      </p:sp>
    </p:spTree>
    <p:extLst>
      <p:ext uri="{BB962C8B-B14F-4D97-AF65-F5344CB8AC3E}">
        <p14:creationId xmlns:p14="http://schemas.microsoft.com/office/powerpoint/2010/main" val="7245902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TEC 2021">
  <a:themeElements>
    <a:clrScheme name="ETH Zürich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1269B0"/>
      </a:accent1>
      <a:accent2>
        <a:srgbClr val="91056A"/>
      </a:accent2>
      <a:accent3>
        <a:srgbClr val="007A96"/>
      </a:accent3>
      <a:accent4>
        <a:srgbClr val="485A2C"/>
      </a:accent4>
      <a:accent5>
        <a:srgbClr val="A8322D"/>
      </a:accent5>
      <a:accent6>
        <a:srgbClr val="72791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Extern">
      <a:srgbClr val="1F407A"/>
    </a:custClr>
    <a:custClr name="Intern">
      <a:srgbClr val="485A2C"/>
    </a:custClr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F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MTEC 2021" id="{8383B55A-FBDE-46F7-A5E7-245C446125BF}" vid="{3841B541-A351-4911-AC1F-C6BE068A63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MTEC 2021</Template>
  <TotalTime>0</TotalTime>
  <Words>229</Words>
  <Application>Microsoft Office PowerPoint</Application>
  <PresentationFormat>Widescreen</PresentationFormat>
  <Paragraphs>51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MTEC 2021</vt:lpstr>
      <vt:lpstr>think-cell Slide</vt:lpstr>
      <vt:lpstr>The economic and institutional infrastructure under-girding strong vocational education and training (VET) systems worldwide</vt:lpstr>
      <vt:lpstr>Education-employment linkage  The best universal indicator we have for quality</vt:lpstr>
      <vt:lpstr>Education-employment linkage  Example: School-based VET vs. dual VET (apprenticeship)  </vt:lpstr>
      <vt:lpstr>Return on investment for training companies</vt:lpstr>
      <vt:lpstr>Continuous system improvement toward permeability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economic and institutional infrastructure under-girding strong vocational education and training (VET) systems worldwide</dc:title>
  <dc:creator>Caves Katie</dc:creator>
  <cp:lastModifiedBy>Reviewer X</cp:lastModifiedBy>
  <cp:revision>2</cp:revision>
  <dcterms:created xsi:type="dcterms:W3CDTF">2022-01-14T10:14:16Z</dcterms:created>
  <dcterms:modified xsi:type="dcterms:W3CDTF">2022-01-14T23:49:22Z</dcterms:modified>
</cp:coreProperties>
</file>