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23" r:id="rId2"/>
    <p:sldId id="893" r:id="rId3"/>
    <p:sldId id="897" r:id="rId4"/>
    <p:sldId id="903" r:id="rId5"/>
    <p:sldId id="44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13"/>
  </p:normalViewPr>
  <p:slideViewPr>
    <p:cSldViewPr snapToGrid="0" snapToObjects="1">
      <p:cViewPr varScale="1">
        <p:scale>
          <a:sx n="76" d="100"/>
          <a:sy n="76" d="100"/>
        </p:scale>
        <p:origin x="2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57B60-C58B-B54B-BBC1-C8EB9472125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248DD-805F-BC4F-A3E0-C113BEF7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0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4849-992C-6B47-BEB3-4AEEA93B4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50F52E-EC04-3848-9530-AE6BAEA29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6A630-D1E4-4843-8A2B-E33F433A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96E0D-71C3-7848-8FFB-847118CB9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AAB38-72D2-8643-A1D8-0A062612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5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3ADB-2562-6241-896D-D045885F8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0B106-7DAC-3546-9C97-880D808B1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D078A-27CA-3040-A776-A4BB4FA28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1FCEB-EB8F-6D4C-9FDF-009024F8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33B5A-E761-7F45-A481-474831DE6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5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9A93D1-5214-434D-913D-2893C8709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68842-B2F2-AD49-922D-083E16F54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668BD-EB24-3147-BD6C-659FBD61C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ABF21-7F1F-DE48-A6C8-120D4FDA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2894E-3670-E947-A227-F39280BB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785F0-B783-1F4E-AC53-1D8A41E41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14133-0E4F-A248-B209-09C01C7C5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4ADFC-6F47-2F43-BC03-1EEAEAEA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A3BE4-C392-9341-84FE-FD19EB544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C893F-725F-7347-A495-E191BD0C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3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AAC6C-A25B-8043-A15B-82F760A2C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63D9F-6E79-834A-96E1-9F0FB720F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75AF-145D-584D-9441-677AEA08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4A52A-7730-AB45-ACF5-4618B91E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9688E-C2EE-7142-BCF1-825ED181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F36DB-7FDC-5D40-B9C5-7A7C02325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BC6C3-F8D9-2D44-A599-8DD879656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9DBE3-97D0-4D41-865B-0FCA14758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A7BDC-6C35-2A4D-9255-CDAEBA3A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3FC5C-7F27-3E43-B56C-A4F7FDBF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0F682-E345-0448-9A03-C2CBCD5A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9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AB073-8D5D-6B48-A8C5-A9762E18B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B09ED-058D-8746-ADD7-9B6195781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5605D-F8B1-2148-83D7-A943CABAF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CDA51-42F4-994A-B628-44AE24B4A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097255-421A-3F45-B6BC-BE0DFDD3C9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E40F02-BA2C-D245-87BC-76FC8468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672468-C755-4642-887F-C747841D5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DC9C1-7243-2C46-BF99-CBD7235F2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7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18B7-1974-1945-844D-6BF703EC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E669E4-EDA6-2C45-AA4B-DA6F6001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2770F-7793-604F-951F-CBD865F5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F12C2-DAEB-6C4C-842C-87B68DFD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3EF6D-0BFB-9C4A-BB41-E10A8EDE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7287D0-7095-8545-A2D4-C6FC4AFE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9ED6C-826F-3749-8F47-86AEDDF3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D6F8-5168-F648-B158-5F385702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71E95-C6B9-8849-9582-53615CCEE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B1D512-3864-FB49-B1D9-D5BED5867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CCF4B-950A-5F41-8414-47900AD7D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A4EA8-E2BA-E844-ABE0-3D8046B39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CC407-C68D-1B47-83A7-70B8B49F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0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C421D-9E4B-9D40-91C3-220D11B4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E9BE84-5525-9A44-9772-31DB0872D2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DC0B0-FF19-8D4E-8EBB-740DEE4A1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27DB45-9226-F84D-9C08-FA647E2F7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4878F-15EA-4C4C-B243-B051F9BDE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08A29-6683-3A40-8977-DE0B865B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6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6D1D2-CA10-EB46-9864-8B91CCA35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CC192-11A2-0D4A-B93E-86D668DC5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B229-210F-384F-8945-0DEA04DCD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1430-662B-DF45-A191-E2C86064593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03251-93C2-8C45-B5AE-5F79BA751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1D350-1C61-614E-928D-C59ECF83E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FBDE7-D0FD-7544-A671-FDD052224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7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esdoc.unesco.org/ark:/48223/pf0000374435" TargetMode="External"/><Relationship Id="rId2" Type="http://schemas.openxmlformats.org/officeDocument/2006/relationships/hyperlink" Target="https://doi.org/10.1080/13639080.2021.196730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D9FC2-F810-2145-B718-5F0A6A639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089" y="2154500"/>
            <a:ext cx="11440294" cy="3153864"/>
          </a:xfrm>
        </p:spPr>
        <p:txBody>
          <a:bodyPr>
            <a:noAutofit/>
          </a:bodyPr>
          <a:lstStyle/>
          <a:p>
            <a:r>
              <a:rPr lang="en-US" sz="3600" b="1" dirty="0"/>
              <a:t>Challenges for postsecondary VET in Africa </a:t>
            </a:r>
            <a:br>
              <a:rPr lang="en-ZA" sz="3500" b="1" dirty="0"/>
            </a:br>
            <a:br>
              <a:rPr lang="en-ZA" sz="1000" b="1" dirty="0"/>
            </a:br>
            <a:r>
              <a:rPr lang="en-ZA" sz="2000" b="1" dirty="0"/>
              <a:t>Stephanie Allais, </a:t>
            </a:r>
            <a:r>
              <a:rPr lang="en-ZA" sz="2000" dirty="0"/>
              <a:t>SARCHI Research Chair: Skills Development</a:t>
            </a:r>
            <a:br>
              <a:rPr lang="en-ZA" sz="2000" b="1" dirty="0"/>
            </a:br>
            <a:r>
              <a:rPr lang="en-US" sz="2000" dirty="0"/>
              <a:t>Centre for Researching Education and </a:t>
            </a:r>
            <a:r>
              <a:rPr lang="en-US" sz="2000" dirty="0" err="1"/>
              <a:t>Labour</a:t>
            </a:r>
            <a:r>
              <a:rPr lang="en-US" sz="2000" dirty="0"/>
              <a:t>, University of the Witwatersrand</a:t>
            </a:r>
            <a:r>
              <a:rPr lang="en-ZA" sz="2000" dirty="0"/>
              <a:t> </a:t>
            </a:r>
            <a:br>
              <a:rPr lang="en-ZA" sz="2000" dirty="0"/>
            </a:br>
            <a:br>
              <a:rPr lang="en-ZA" sz="1000" dirty="0"/>
            </a:br>
            <a:r>
              <a:rPr lang="en-ZA" sz="2000" dirty="0"/>
              <a:t>  18th January 2022, World Forum for Education</a:t>
            </a:r>
            <a:br>
              <a:rPr lang="en-ZA" sz="2000" dirty="0"/>
            </a:br>
            <a:r>
              <a:rPr lang="en-US" sz="2000" b="1" i="1" dirty="0"/>
              <a:t>What Works: Lessons on (Post-) Secondary Vocational Education Worldwide</a:t>
            </a:r>
            <a:r>
              <a:rPr lang="en-ZA" sz="2000" i="1" dirty="0"/>
              <a:t>:</a:t>
            </a:r>
            <a:br>
              <a:rPr lang="en-ZA" sz="2000" dirty="0"/>
            </a:br>
            <a:endParaRPr lang="en-US" sz="20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44059A0F-2395-DC44-878C-3DC21C89B7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63" r="1" b="14193"/>
          <a:stretch/>
        </p:blipFill>
        <p:spPr>
          <a:xfrm>
            <a:off x="3429000" y="340267"/>
            <a:ext cx="8643257" cy="2155555"/>
          </a:xfrm>
          <a:custGeom>
            <a:avLst/>
            <a:gdLst/>
            <a:ahLst/>
            <a:cxnLst/>
            <a:rect l="l" t="t" r="r" b="b"/>
            <a:pathLst>
              <a:path w="8542682" h="2130473">
                <a:moveTo>
                  <a:pt x="986689" y="0"/>
                </a:moveTo>
                <a:lnTo>
                  <a:pt x="8542682" y="0"/>
                </a:lnTo>
                <a:lnTo>
                  <a:pt x="8542682" y="2130473"/>
                </a:lnTo>
                <a:lnTo>
                  <a:pt x="0" y="2130473"/>
                </a:lnTo>
                <a:close/>
              </a:path>
            </a:pathLst>
          </a:custGeom>
        </p:spPr>
      </p:pic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3E0B6149-4688-F041-A176-0C8098F0B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63" y="5004598"/>
            <a:ext cx="5351273" cy="164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09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41E72-E732-704E-B2DA-93FB2ACD2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92375"/>
          </a:xfrm>
        </p:spPr>
        <p:txBody>
          <a:bodyPr>
            <a:normAutofit/>
          </a:bodyPr>
          <a:lstStyle/>
          <a:p>
            <a:r>
              <a:rPr lang="en-ZA" b="1" dirty="0"/>
              <a:t>Context matters, because skills are produced in the economy, not </a:t>
            </a:r>
            <a:r>
              <a:rPr lang="en-US" b="1" dirty="0"/>
              <a:t>outside</a:t>
            </a:r>
            <a:r>
              <a:rPr lang="en-ZA" b="1" dirty="0"/>
              <a:t> of the economy for the economy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125-A1A3-5141-97CB-B5F51491F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1763"/>
            <a:ext cx="10515600" cy="3505200"/>
          </a:xfrm>
        </p:spPr>
        <p:txBody>
          <a:bodyPr>
            <a:normAutofit fontScale="92500" lnSpcReduction="20000"/>
          </a:bodyPr>
          <a:lstStyle/>
          <a:p>
            <a:r>
              <a:rPr lang="en-ZA" sz="3200" b="1" dirty="0"/>
              <a:t>The nature of the economy shapes the nature of education and training systems, and the nature of skills produced</a:t>
            </a:r>
            <a:endParaRPr lang="en-ZA" sz="3200" dirty="0"/>
          </a:p>
          <a:p>
            <a:r>
              <a:rPr lang="en-ZA" sz="3200" dirty="0"/>
              <a:t>The size and rules of any society and economy shape people’s access to education in terms of quality, duration, and nature of specialization </a:t>
            </a:r>
          </a:p>
          <a:p>
            <a:r>
              <a:rPr lang="en-ZA" sz="3200" dirty="0"/>
              <a:t>Educational success is linked to socio-economic status in complex ways</a:t>
            </a:r>
          </a:p>
          <a:p>
            <a:r>
              <a:rPr lang="en-ZA" sz="3200" dirty="0"/>
              <a:t>Labour markets shape both how long people want to stay in education and how long they feel obliged to stay in education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41E72-E732-704E-B2DA-93FB2ACD2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Context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125-A1A3-5141-97CB-B5F51491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highly unequal </a:t>
            </a:r>
            <a:r>
              <a:rPr lang="en-US" b="1" dirty="0" err="1"/>
              <a:t>labour</a:t>
            </a:r>
            <a:r>
              <a:rPr lang="en-US" b="1" dirty="0"/>
              <a:t> market has perverse effects on skill formation</a:t>
            </a:r>
            <a:r>
              <a:rPr lang="en-GB" b="1" dirty="0"/>
              <a:t>:</a:t>
            </a:r>
            <a:endParaRPr lang="en-ZA" dirty="0"/>
          </a:p>
          <a:p>
            <a:r>
              <a:rPr lang="en-US" sz="2400" dirty="0"/>
              <a:t>Extreme inequality in the </a:t>
            </a:r>
            <a:r>
              <a:rPr lang="en-US" sz="2400" dirty="0" err="1"/>
              <a:t>labour</a:t>
            </a:r>
            <a:r>
              <a:rPr lang="en-US" sz="2400" dirty="0"/>
              <a:t> market, and the history of how it has related with the education system since colonial days, creates a vicious cycle that works against the development of technical skills required by the </a:t>
            </a:r>
            <a:r>
              <a:rPr lang="en-US" sz="2400" dirty="0" err="1"/>
              <a:t>labour</a:t>
            </a:r>
            <a:r>
              <a:rPr lang="en-US" sz="2400" dirty="0"/>
              <a:t> market. </a:t>
            </a:r>
            <a:endParaRPr lang="en-ZA" sz="2400" dirty="0"/>
          </a:p>
          <a:p>
            <a:r>
              <a:rPr lang="en-US" sz="2400" dirty="0"/>
              <a:t>Educational arms races have a particularly detrimental effect in economies with only a very small percentage of good, well-paying, protected jobs. </a:t>
            </a:r>
          </a:p>
          <a:p>
            <a:r>
              <a:rPr lang="en-US" sz="2400" dirty="0"/>
              <a:t>More unequal </a:t>
            </a:r>
            <a:r>
              <a:rPr lang="en-US" sz="2400" dirty="0" err="1"/>
              <a:t>labour</a:t>
            </a:r>
            <a:r>
              <a:rPr lang="en-US" sz="2400" dirty="0"/>
              <a:t> markets undermine TVET provision.  </a:t>
            </a:r>
          </a:p>
        </p:txBody>
      </p:sp>
    </p:spTree>
    <p:extLst>
      <p:ext uri="{BB962C8B-B14F-4D97-AF65-F5344CB8AC3E}">
        <p14:creationId xmlns:p14="http://schemas.microsoft.com/office/powerpoint/2010/main" val="352849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41E72-E732-704E-B2DA-93FB2ACD2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125-A1A3-5141-97CB-B5F51491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What can education be expected to do where economies are weak and labour markets are not absorbing people? 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>
                <a:solidFill>
                  <a:srgbClr val="7030A0"/>
                </a:solidFill>
              </a:rPr>
              <a:t>Should the curriculum and structure of educational programmes be more general or more specific? How should we conceptualize specialization and when should it be introduced? </a:t>
            </a:r>
          </a:p>
        </p:txBody>
      </p:sp>
    </p:spTree>
    <p:extLst>
      <p:ext uri="{BB962C8B-B14F-4D97-AF65-F5344CB8AC3E}">
        <p14:creationId xmlns:p14="http://schemas.microsoft.com/office/powerpoint/2010/main" val="221612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9C6FE-3FE6-334E-B6F0-D29B4EF6A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of our research drawn 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FFE2-E9E7-E043-A7A4-AA4F4F361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ZA" dirty="0"/>
              <a:t>Allais, S, with </a:t>
            </a:r>
            <a:r>
              <a:rPr lang="en-ZA" dirty="0" err="1"/>
              <a:t>Shalem</a:t>
            </a:r>
            <a:r>
              <a:rPr lang="en-ZA" dirty="0"/>
              <a:t>, Y., </a:t>
            </a:r>
            <a:r>
              <a:rPr lang="en-ZA" dirty="0" err="1"/>
              <a:t>Marock</a:t>
            </a:r>
            <a:r>
              <a:rPr lang="en-ZA" dirty="0"/>
              <a:t>, C., </a:t>
            </a:r>
            <a:r>
              <a:rPr lang="en-ZA" dirty="0" err="1"/>
              <a:t>Ramsarup</a:t>
            </a:r>
            <a:r>
              <a:rPr lang="en-ZA" dirty="0"/>
              <a:t>, P., </a:t>
            </a:r>
            <a:r>
              <a:rPr lang="en-ZA" dirty="0" err="1"/>
              <a:t>Mlauzi</a:t>
            </a:r>
            <a:r>
              <a:rPr lang="en-ZA" dirty="0"/>
              <a:t>, K., </a:t>
            </a:r>
            <a:r>
              <a:rPr lang="en-ZA" dirty="0" err="1"/>
              <a:t>Khunou</a:t>
            </a:r>
            <a:r>
              <a:rPr lang="en-ZA" dirty="0"/>
              <a:t>, B., and Van </a:t>
            </a:r>
            <a:r>
              <a:rPr lang="en-ZA" dirty="0" err="1"/>
              <a:t>Staaden</a:t>
            </a:r>
            <a:r>
              <a:rPr lang="en-ZA" dirty="0"/>
              <a:t>, W. (2021). New Qualifications and Competencies: Trends in Sub-Saharan Africa. Research Report for </a:t>
            </a:r>
            <a:r>
              <a:rPr lang="en-ZA" dirty="0" err="1"/>
              <a:t>Unesco</a:t>
            </a:r>
            <a:r>
              <a:rPr lang="en-ZA" dirty="0"/>
              <a:t>. Johannesburg: Centre for Researching Education and Labour. </a:t>
            </a:r>
          </a:p>
          <a:p>
            <a:r>
              <a:rPr lang="en-ZA" dirty="0"/>
              <a:t>Allais, Stephanie, Volker </a:t>
            </a:r>
            <a:r>
              <a:rPr lang="en-ZA" dirty="0" err="1"/>
              <a:t>Schӧer</a:t>
            </a:r>
            <a:r>
              <a:rPr lang="en-ZA" dirty="0"/>
              <a:t>, Carmel </a:t>
            </a:r>
            <a:r>
              <a:rPr lang="en-ZA" dirty="0" err="1"/>
              <a:t>Marock</a:t>
            </a:r>
            <a:r>
              <a:rPr lang="en-ZA" dirty="0"/>
              <a:t>, Victor </a:t>
            </a:r>
            <a:r>
              <a:rPr lang="en-ZA" dirty="0" err="1"/>
              <a:t>Kgalema</a:t>
            </a:r>
            <a:r>
              <a:rPr lang="en-ZA" dirty="0"/>
              <a:t>, </a:t>
            </a:r>
            <a:r>
              <a:rPr lang="en-ZA" dirty="0" err="1"/>
              <a:t>Nduvho</a:t>
            </a:r>
            <a:r>
              <a:rPr lang="en-ZA" dirty="0"/>
              <a:t> </a:t>
            </a:r>
            <a:r>
              <a:rPr lang="en-ZA" dirty="0" err="1"/>
              <a:t>Ramulongo</a:t>
            </a:r>
            <a:r>
              <a:rPr lang="en-ZA" dirty="0"/>
              <a:t>, and </a:t>
            </a:r>
            <a:r>
              <a:rPr lang="en-ZA" dirty="0" err="1"/>
              <a:t>Tolika</a:t>
            </a:r>
            <a:r>
              <a:rPr lang="en-ZA" dirty="0"/>
              <a:t> Sibiya. (2021). ‘Rethinking “supply and Demand” of Technical and Vocational Education and Training: Insights from a Company Survey in Three Manufacturing Sectors in South Africa’. </a:t>
            </a:r>
            <a:r>
              <a:rPr lang="en-ZA" i="1" dirty="0"/>
              <a:t>Journal of Education and Work</a:t>
            </a:r>
            <a:r>
              <a:rPr lang="en-ZA" dirty="0"/>
              <a:t>.</a:t>
            </a:r>
            <a:r>
              <a:rPr lang="en-GB" dirty="0"/>
              <a:t> </a:t>
            </a:r>
            <a:r>
              <a:rPr lang="en-GB" dirty="0">
                <a:hlinkClick r:id="rId2"/>
              </a:rPr>
              <a:t>https://doi.org/10.1080/13639080.2021.1967302</a:t>
            </a:r>
            <a:r>
              <a:rPr lang="en-GB" dirty="0"/>
              <a:t>.</a:t>
            </a:r>
          </a:p>
          <a:p>
            <a:pPr lvl="0"/>
            <a:r>
              <a:rPr lang="en-ZA" dirty="0"/>
              <a:t>Allais, S. (2020). Skills for industrialisation in sub-Saharan African countries: why is systemic reform of technical and vocational systems so persistently unsuccessful?, </a:t>
            </a:r>
            <a:r>
              <a:rPr lang="en-ZA" i="1" dirty="0"/>
              <a:t>Journal of Vocational Education &amp; Training</a:t>
            </a:r>
            <a:r>
              <a:rPr lang="en-ZA" dirty="0"/>
              <a:t>, DOI: 10.1080/13636820.2020.1782455 </a:t>
            </a:r>
          </a:p>
          <a:p>
            <a:pPr lvl="0"/>
            <a:r>
              <a:rPr lang="en-ZA" dirty="0"/>
              <a:t>Allais, S. and </a:t>
            </a:r>
            <a:r>
              <a:rPr lang="en-ZA" dirty="0" err="1"/>
              <a:t>Marock</a:t>
            </a:r>
            <a:r>
              <a:rPr lang="en-ZA" dirty="0"/>
              <a:t>, C. (2020). Educating for work in the time of COVID 19: moving beyond simplistic ideas of supply and demand. </a:t>
            </a:r>
            <a:r>
              <a:rPr lang="en-ZA" i="1" dirty="0"/>
              <a:t>The Southern African Review of Education</a:t>
            </a:r>
            <a:r>
              <a:rPr lang="en-ZA" dirty="0"/>
              <a:t>, 26(1): 62–79. </a:t>
            </a:r>
          </a:p>
          <a:p>
            <a:r>
              <a:rPr lang="en-ZA" dirty="0"/>
              <a:t>Allais, S. (2020). Vocational education and inequalities in transitions from education to work in three African countries. In Francis, D., </a:t>
            </a:r>
            <a:r>
              <a:rPr lang="en-ZA" dirty="0" err="1"/>
              <a:t>Valodia</a:t>
            </a:r>
            <a:r>
              <a:rPr lang="en-ZA" dirty="0"/>
              <a:t>, I., and Webster, E. </a:t>
            </a:r>
            <a:r>
              <a:rPr lang="en-US" i="1" dirty="0"/>
              <a:t>Inequality: Studies from the Global South. </a:t>
            </a:r>
            <a:r>
              <a:rPr lang="en-US" dirty="0"/>
              <a:t>London and New York:</a:t>
            </a:r>
            <a:r>
              <a:rPr lang="en-US" i="1" dirty="0"/>
              <a:t> </a:t>
            </a:r>
            <a:r>
              <a:rPr lang="en-US" dirty="0"/>
              <a:t>Routledge, pp. 141-160</a:t>
            </a:r>
            <a:endParaRPr lang="en-AU" dirty="0"/>
          </a:p>
          <a:p>
            <a:r>
              <a:rPr lang="en-AU" dirty="0"/>
              <a:t>Buchanan, J, Allais, S, Anderson, M, Calvo, R, Peter, S and Pietsch, T (2020) </a:t>
            </a:r>
            <a:r>
              <a:rPr lang="en-AU" i="1" dirty="0"/>
              <a:t>The futures of work: what education can and cannot do, </a:t>
            </a:r>
            <a:r>
              <a:rPr lang="en-AU" dirty="0"/>
              <a:t>Paper prepared for UNESCO’s  – Futures of Education Initiative -[30 pages] </a:t>
            </a:r>
            <a:r>
              <a:rPr lang="en-AU" u="sng" dirty="0">
                <a:hlinkClick r:id="rId3"/>
              </a:rPr>
              <a:t>https://unesdoc.unesco.org/ark:/48223/pf0000374435</a:t>
            </a:r>
            <a:endParaRPr lang="en-AU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76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00E155"/>
      </a:accent2>
      <a:accent3>
        <a:srgbClr val="A5A5A5"/>
      </a:accent3>
      <a:accent4>
        <a:srgbClr val="00F943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8589</TotalTime>
  <Words>614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Challenges for postsecondary VET in Africa   Stephanie Allais, SARCHI Research Chair: Skills Development Centre for Researching Education and Labour, University of the Witwatersrand     18th January 2022, World Forum for Education What Works: Lessons on (Post-) Secondary Vocational Education Worldwide: </vt:lpstr>
      <vt:lpstr>Context matters, because skills are produced in the economy, not outside of the economy for the economy</vt:lpstr>
      <vt:lpstr>Context matters</vt:lpstr>
      <vt:lpstr>Research questions</vt:lpstr>
      <vt:lpstr>Some of our research drawn 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Rupturing or reinforcing inequality? The role of education in South Africa today </dc:title>
  <dc:creator>Adam Cooper</dc:creator>
  <cp:lastModifiedBy>Reviewer X</cp:lastModifiedBy>
  <cp:revision>186</cp:revision>
  <dcterms:created xsi:type="dcterms:W3CDTF">2019-10-21T13:57:05Z</dcterms:created>
  <dcterms:modified xsi:type="dcterms:W3CDTF">2022-01-17T16:34:19Z</dcterms:modified>
</cp:coreProperties>
</file>