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2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headEnd type="oval"/>
              <a:tailEnd type="oval"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Born in '70s</c:v>
                </c:pt>
                <c:pt idx="1">
                  <c:v>Born in '80s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0.113</c:v>
                </c:pt>
                <c:pt idx="1">
                  <c:v>0.11799999999999999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C4-2E40-BF9C-B38314E3E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4364600"/>
        <c:axId val="-2134361624"/>
      </c:lineChart>
      <c:catAx>
        <c:axId val="-2134364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4361624"/>
        <c:crosses val="autoZero"/>
        <c:auto val="1"/>
        <c:lblAlgn val="ctr"/>
        <c:lblOffset val="100"/>
        <c:noMultiLvlLbl val="0"/>
      </c:catAx>
      <c:valAx>
        <c:axId val="-2134361624"/>
        <c:scaling>
          <c:orientation val="minMax"/>
          <c:max val="0.9"/>
          <c:min val="0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-2134364600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accent2"/>
              </a:solidFill>
              <a:headEnd type="oval"/>
              <a:tailEnd type="oval"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Born in '70s</c:v>
                </c:pt>
                <c:pt idx="1">
                  <c:v>Born in '80s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0.25700000000000001</c:v>
                </c:pt>
                <c:pt idx="1">
                  <c:v>0.32500000000000001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23-CA42-9A96-58E9D83356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6645512"/>
        <c:axId val="-2136648504"/>
      </c:lineChart>
      <c:catAx>
        <c:axId val="-2136645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6648504"/>
        <c:crosses val="autoZero"/>
        <c:auto val="1"/>
        <c:lblAlgn val="ctr"/>
        <c:lblOffset val="100"/>
        <c:noMultiLvlLbl val="0"/>
      </c:catAx>
      <c:valAx>
        <c:axId val="-2136648504"/>
        <c:scaling>
          <c:orientation val="minMax"/>
          <c:max val="0.9"/>
          <c:min val="0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-2136645512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>
              <a:solidFill>
                <a:schemeClr val="accent4"/>
              </a:solidFill>
              <a:headEnd type="oval"/>
              <a:tailEnd type="oval"/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4"/>
                    </a:solidFill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Born in '70s</c:v>
                </c:pt>
                <c:pt idx="1">
                  <c:v>Born in '80s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0.46</c:v>
                </c:pt>
                <c:pt idx="1">
                  <c:v>0.60099999999999998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46-6548-BCF8-F7151A26C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35096648"/>
        <c:axId val="-2135093672"/>
      </c:lineChart>
      <c:catAx>
        <c:axId val="-2135096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35093672"/>
        <c:crosses val="autoZero"/>
        <c:auto val="1"/>
        <c:lblAlgn val="ctr"/>
        <c:lblOffset val="100"/>
        <c:noMultiLvlLbl val="0"/>
      </c:catAx>
      <c:valAx>
        <c:axId val="-2135093672"/>
        <c:scaling>
          <c:orientation val="minMax"/>
          <c:max val="0.9"/>
          <c:min val="0"/>
        </c:scaling>
        <c:delete val="1"/>
        <c:axPos val="l"/>
        <c:majorGridlines/>
        <c:numFmt formatCode="0.0%" sourceLinked="1"/>
        <c:majorTickMark val="out"/>
        <c:minorTickMark val="none"/>
        <c:tickLblPos val="nextTo"/>
        <c:crossAx val="-2135096648"/>
        <c:crosses val="autoZero"/>
        <c:crossBetween val="between"/>
        <c:majorUnit val="0.2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00E68-D67C-6243-946A-5D0A80686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F41E73-7056-F04E-BD79-62D839E4B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D23B6-7596-A749-B8DF-6E487F4C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5E7EED-53F2-A54B-83C9-1010B0EF9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394FF-30D4-5846-9743-E8BBAEA87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4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BCCC1-238A-CA4C-B4C9-06BA12596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88B83C-2C45-1149-B936-CC9000AC1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91939-B81F-2644-83BE-F025D8439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362F6-4BC1-074A-A756-B74C00AFF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5DCF7-FDDE-2645-8B90-3F8BE29B3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51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7E21DB7-C4DD-CB42-9067-8C6868601F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187BE-853C-5145-B9A9-CE76879FE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FCDC4-2186-9A47-9BA6-4B4C0CC1A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0D08BA-3A65-DB40-B706-EBE085304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7D981A-FD58-A446-B99E-2ACBEB74B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420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55E4350A-7EBF-284A-9648-B30E3F93616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9292" y="1026726"/>
            <a:ext cx="10807700" cy="723698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300"/>
              </a:spcBef>
              <a:spcAft>
                <a:spcPts val="600"/>
              </a:spcAft>
              <a:buNone/>
              <a:defRPr sz="2400" b="1" kern="400" cap="all" spc="15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&lt;Insert title&gt;</a:t>
            </a:r>
          </a:p>
        </p:txBody>
      </p:sp>
      <p:sp>
        <p:nvSpPr>
          <p:cNvPr id="4" name="Text Placeholder 21">
            <a:extLst>
              <a:ext uri="{FF2B5EF4-FFF2-40B4-BE49-F238E27FC236}">
                <a16:creationId xmlns:a16="http://schemas.microsoft.com/office/drawing/2014/main" id="{06AD73F8-C38B-BA40-A3FC-FA7DF752B3D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8500" y="2450580"/>
            <a:ext cx="10807700" cy="316645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  <a:defRPr sz="14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5" name="Text Placeholder 21">
            <a:extLst>
              <a:ext uri="{FF2B5EF4-FFF2-40B4-BE49-F238E27FC236}">
                <a16:creationId xmlns:a16="http://schemas.microsoft.com/office/drawing/2014/main" id="{5E238E77-4684-4145-A810-27F37141B9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7706" y="1726917"/>
            <a:ext cx="10809527" cy="3735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20000"/>
              </a:lnSpc>
              <a:spcBef>
                <a:spcPts val="300"/>
              </a:spcBef>
              <a:spcAft>
                <a:spcPts val="600"/>
              </a:spcAft>
              <a:buNone/>
              <a:defRPr sz="1400" b="1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&lt;Insert Subtitle&gt;</a:t>
            </a:r>
          </a:p>
        </p:txBody>
      </p:sp>
      <p:sp>
        <p:nvSpPr>
          <p:cNvPr id="6" name="Text Placeholder 11">
            <a:extLst>
              <a:ext uri="{FF2B5EF4-FFF2-40B4-BE49-F238E27FC236}">
                <a16:creationId xmlns:a16="http://schemas.microsoft.com/office/drawing/2014/main" id="{3B14814C-CA11-F044-AABC-F83BE9E0DDE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7706" y="695031"/>
            <a:ext cx="10809527" cy="317340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b="0" i="0" cap="all" spc="200" baseline="0">
                <a:solidFill>
                  <a:srgbClr val="222222"/>
                </a:solidFill>
              </a:defRPr>
            </a:lvl1pPr>
          </a:lstStyle>
          <a:p>
            <a:pPr lvl="0"/>
            <a:r>
              <a:rPr lang="en-US" dirty="0"/>
              <a:t>&lt;</a:t>
            </a:r>
            <a:r>
              <a:rPr lang="en-US" dirty="0" err="1"/>
              <a:t>Subheader</a:t>
            </a:r>
            <a:r>
              <a:rPr lang="en-US" dirty="0"/>
              <a:t> if it is appropriate&gt;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3AC4DD-C184-8045-BA44-FF0DFE8F06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62178" y="5792336"/>
            <a:ext cx="661736" cy="70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022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432">
          <p15:clr>
            <a:srgbClr val="FBAE40"/>
          </p15:clr>
        </p15:guide>
        <p15:guide id="4" pos="724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E76A8-8C79-6E4F-A8BC-B494A5BEB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10567-C748-024B-9267-5FD3A899C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30730-B872-9C43-82DD-80A0CEBFF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A49CA-1F21-FC4E-9030-6C3CF4832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0156-CF6F-614C-BB3C-C603BE6B2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7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98BBB-3837-2148-BE1E-B6A70AB8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C72270-9ED8-5846-9D33-55B2015EE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DC01BB-B913-AD45-8865-08FF13DFF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4C25DF-F9F7-224B-A802-3389313E7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0B372-E18D-A546-81BF-AE4805870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4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69785-5448-FA41-ADAA-FB6FB5A9F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111B7-A121-6444-9C02-18751A827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4FE1C4-92ED-B141-B72D-CF857B6E13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200A9-B41C-AC46-9776-E61F1FE5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08E4D9-54FD-F541-922E-482EDA57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3ACDB7-1E78-944E-987F-B5553BACB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17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A41F4-7F7F-BC4F-8532-55F8B650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4FCA4-319F-3F4A-8C58-4F95D292D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B8E96D-EB1A-F149-9880-EE67099FF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5B3665-6DF6-674E-84A4-96D4D44331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779355-ED84-6D4B-9749-12E1A25260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088B10-DB08-3E40-AEBF-EBD4F3C7C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A7B138-A11A-DE46-9BCB-A90B0123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A38B40-032C-4F44-92AA-ED49109A4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785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F4D77-3B21-094E-8462-2B2EB4086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796291-96C7-6140-89DB-881C4CB37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A6D085-65B9-EE44-AC83-70CAFE6F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40CFCB-8DBE-A542-BB59-1260818D6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85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17DD56-9FB8-274D-BCF8-C4C9E7F40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7FBE63-4C5C-5A43-8C91-2EDA718C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02195-F274-AF45-BF1F-0D2062860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5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42162-2ED0-0F43-A3FE-6CA9D276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79F1A-B6FD-5346-9A95-5EA4F57BEA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6D1C7-74C2-4D42-9644-36BEF8654E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B377B-35D2-1C47-8DB2-52E9BEB3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288CF0-2362-9545-BF56-CBAB30D0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2AA55D-1E99-6649-9EDF-A5F90EC0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942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6B4E7-499F-CC42-92E9-43EDB3960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40EB26-68A9-064E-B03C-6E12F8B915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607D4A-48BC-C240-9855-97BBB938D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7ED2A5-E7C2-8842-8D5D-DF0069490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ADC54-41D4-2947-A3F3-7396EE013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8B7103-EC2D-2741-A90C-47369A77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48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8AC87-7258-F84E-BF16-0690C28FA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D9C55-F3A0-984B-A096-F2F0D787CA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882E3-D69D-7046-A1A7-9837B40985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A9899-B90D-274D-A5F5-0ADA486EE15C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639A1-BB56-BA47-B648-34438CC0B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7D1D4-90EE-304A-9323-90FFC2441B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B0725-D627-1440-97E2-BD626FAFB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49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2"/>
          </p:nvPr>
        </p:nvSpPr>
        <p:spPr>
          <a:xfrm>
            <a:off x="718456" y="77194"/>
            <a:ext cx="10788535" cy="488863"/>
          </a:xfrm>
        </p:spPr>
        <p:txBody>
          <a:bodyPr>
            <a:normAutofit/>
          </a:bodyPr>
          <a:lstStyle/>
          <a:p>
            <a:r>
              <a:rPr lang="en-US" dirty="0"/>
              <a:t>More Low-wealth students go to College, but Few Graduate</a:t>
            </a:r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82176" y="2032000"/>
          <a:ext cx="4295589" cy="3687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/>
          </p:nvPr>
        </p:nvGraphicFramePr>
        <p:xfrm>
          <a:off x="4497293" y="2032000"/>
          <a:ext cx="3690471" cy="3687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/>
          <p:nvPr>
            <p:extLst/>
          </p:nvPr>
        </p:nvGraphicFramePr>
        <p:xfrm>
          <a:off x="8292352" y="2031998"/>
          <a:ext cx="4019176" cy="3687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1" name="Straight Connector 10"/>
          <p:cNvCxnSpPr/>
          <p:nvPr/>
        </p:nvCxnSpPr>
        <p:spPr>
          <a:xfrm flipV="1">
            <a:off x="1748118" y="3526118"/>
            <a:ext cx="1628588" cy="239058"/>
          </a:xfrm>
          <a:prstGeom prst="line">
            <a:avLst/>
          </a:prstGeom>
          <a:ln w="38100" cmpd="sng">
            <a:solidFill>
              <a:schemeClr val="accent1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438588" y="2779059"/>
            <a:ext cx="1703294" cy="239058"/>
          </a:xfrm>
          <a:prstGeom prst="line">
            <a:avLst/>
          </a:prstGeom>
          <a:ln w="38100" cmpd="sng">
            <a:solidFill>
              <a:schemeClr val="accent2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9278471" y="2286000"/>
            <a:ext cx="1867647" cy="59765"/>
          </a:xfrm>
          <a:prstGeom prst="line">
            <a:avLst/>
          </a:prstGeom>
          <a:ln w="38100" cmpd="sng">
            <a:solidFill>
              <a:schemeClr val="accent4"/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748118" y="4460866"/>
            <a:ext cx="162858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Graduating</a:t>
            </a:r>
          </a:p>
        </p:txBody>
      </p:sp>
      <p:sp>
        <p:nvSpPr>
          <p:cNvPr id="21" name="TextBox 20"/>
          <p:cNvSpPr txBox="1"/>
          <p:nvPr/>
        </p:nvSpPr>
        <p:spPr>
          <a:xfrm rot="20919829">
            <a:off x="1643527" y="3274822"/>
            <a:ext cx="173317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Attending college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16000" y="1748118"/>
            <a:ext cx="319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Lowest wealth group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9694" y="1748118"/>
            <a:ext cx="319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Middle wealth group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04518" y="1751107"/>
            <a:ext cx="3197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Highest wealth group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244353" y="5946588"/>
            <a:ext cx="836706" cy="14941"/>
          </a:xfrm>
          <a:prstGeom prst="line">
            <a:avLst/>
          </a:prstGeom>
          <a:ln w="38100" cmpd="sng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5244353" y="6412753"/>
            <a:ext cx="836706" cy="14941"/>
          </a:xfrm>
          <a:prstGeom prst="line">
            <a:avLst/>
          </a:prstGeom>
          <a:ln w="381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290235" y="5719981"/>
            <a:ext cx="4288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 of wealth group attending college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90235" y="6228087"/>
            <a:ext cx="4288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Share graduating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4235" y="5946588"/>
            <a:ext cx="430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David Leonhardt, “The Growing College Graduation Gap,” The New York Times, March 25, </a:t>
            </a:r>
            <a:r>
              <a:rPr lang="en-US" sz="1200"/>
              <a:t>2018 (data </a:t>
            </a:r>
            <a:r>
              <a:rPr lang="en-US" sz="1200" dirty="0"/>
              <a:t>from Fabian Pfeffer, “Growing Wealth Gaps in </a:t>
            </a:r>
            <a:r>
              <a:rPr lang="en-US" sz="1200"/>
              <a:t>Education,” </a:t>
            </a:r>
            <a:r>
              <a:rPr lang="en-US" sz="1200" i="1"/>
              <a:t>Demography, March,  2018.</a:t>
            </a:r>
            <a:r>
              <a:rPr lang="en-US" sz="1200"/>
              <a:t>)</a:t>
            </a:r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E2F59B-49BD-204A-B4BF-AD0DD2C6B9C2}"/>
              </a:ext>
            </a:extLst>
          </p:cNvPr>
          <p:cNvSpPr txBox="1"/>
          <p:nvPr/>
        </p:nvSpPr>
        <p:spPr>
          <a:xfrm>
            <a:off x="1016000" y="745029"/>
            <a:ext cx="102833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Note: Wealth categories are based on a person’s parents’ wealth when this person was 10-14 years old. Lower wealth group is the bottom 40% of households; middle wealth is the middle 40%; upper wealth is the top 20%. Educational outcomes are at a BA by age 25. </a:t>
            </a:r>
          </a:p>
        </p:txBody>
      </p:sp>
    </p:spTree>
    <p:extLst>
      <p:ext uri="{BB962C8B-B14F-4D97-AF65-F5344CB8AC3E}">
        <p14:creationId xmlns:p14="http://schemas.microsoft.com/office/powerpoint/2010/main" val="2231793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125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Nancy Hoffman</dc:creator>
  <cp:lastModifiedBy>Schwartz, Robert</cp:lastModifiedBy>
  <cp:revision>4</cp:revision>
  <dcterms:created xsi:type="dcterms:W3CDTF">2018-07-21T15:46:00Z</dcterms:created>
  <dcterms:modified xsi:type="dcterms:W3CDTF">2021-08-25T11:44:03Z</dcterms:modified>
</cp:coreProperties>
</file>