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8" r:id="rId4"/>
    <p:sldId id="262" r:id="rId5"/>
    <p:sldId id="264" r:id="rId6"/>
    <p:sldId id="266" r:id="rId7"/>
    <p:sldId id="273" r:id="rId8"/>
    <p:sldId id="270" r:id="rId9"/>
    <p:sldId id="275" r:id="rId10"/>
    <p:sldId id="272" r:id="rId11"/>
    <p:sldId id="274" r:id="rId12"/>
    <p:sldId id="279" r:id="rId13"/>
    <p:sldId id="261" r:id="rId14"/>
    <p:sldId id="277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 Vanessa, EDU/SBS" initials="DVE" lastIdx="17" clrIdx="0">
    <p:extLst>
      <p:ext uri="{19B8F6BF-5375-455C-9EA6-DF929625EA0E}">
        <p15:presenceInfo xmlns:p15="http://schemas.microsoft.com/office/powerpoint/2012/main" userId="S-1-5-21-2146598497-832928401-1254845835-510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648126770636591E-2"/>
          <c:y val="6.370846277277209E-2"/>
          <c:w val="0.93989480769497835"/>
          <c:h val="0.64615429509238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05B-4E0B-9388-47CF25CC6B1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05B-4E0B-9388-47CF25CC6B1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05B-4E0B-9388-47CF25CC6B1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14-9B22-4EBE-B0BB-293F57AB9B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605B-4E0B-9388-47CF25CC6B1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05B-4E0B-9388-47CF25CC6B1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605B-4E0B-9388-47CF25CC6B1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605B-4E0B-9388-47CF25CC6B16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605B-4E0B-9388-47CF25CC6B16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605B-4E0B-9388-47CF25CC6B16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16-9B22-4EBE-B0BB-293F57AB9B27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15-9B22-4EBE-B0BB-293F57AB9B27}"/>
              </c:ext>
            </c:extLst>
          </c:dPt>
          <c:dPt>
            <c:idx val="3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605B-4E0B-9388-47CF25CC6B16}"/>
              </c:ext>
            </c:extLst>
          </c:dPt>
          <c:cat>
            <c:strRef>
              <c:f>Sheet1!$A$2:$A$41</c:f>
              <c:strCache>
                <c:ptCount val="40"/>
                <c:pt idx="0">
                  <c:v>Peru</c:v>
                </c:pt>
                <c:pt idx="1">
                  <c:v>Ecuador</c:v>
                </c:pt>
                <c:pt idx="2">
                  <c:v>Chile</c:v>
                </c:pt>
                <c:pt idx="3">
                  <c:v>Mexico</c:v>
                </c:pt>
                <c:pt idx="4">
                  <c:v>Turkey</c:v>
                </c:pt>
                <c:pt idx="5">
                  <c:v>Kazakhstan</c:v>
                </c:pt>
                <c:pt idx="6">
                  <c:v>Italy</c:v>
                </c:pt>
                <c:pt idx="7">
                  <c:v>Spain</c:v>
                </c:pt>
                <c:pt idx="8">
                  <c:v>Greece</c:v>
                </c:pt>
                <c:pt idx="9">
                  <c:v>Israel</c:v>
                </c:pt>
                <c:pt idx="10">
                  <c:v>Slovenia</c:v>
                </c:pt>
                <c:pt idx="11">
                  <c:v>Singapore</c:v>
                </c:pt>
                <c:pt idx="12">
                  <c:v>France</c:v>
                </c:pt>
                <c:pt idx="13">
                  <c:v>Hungary</c:v>
                </c:pt>
                <c:pt idx="14">
                  <c:v>OECD average</c:v>
                </c:pt>
                <c:pt idx="15">
                  <c:v>Ireland</c:v>
                </c:pt>
                <c:pt idx="16">
                  <c:v>Lithuania</c:v>
                </c:pt>
                <c:pt idx="17">
                  <c:v>Poland</c:v>
                </c:pt>
                <c:pt idx="18">
                  <c:v>Northern Ireland (UK)</c:v>
                </c:pt>
                <c:pt idx="19">
                  <c:v>Cyprus¹</c:v>
                </c:pt>
                <c:pt idx="20">
                  <c:v>Austria</c:v>
                </c:pt>
                <c:pt idx="21">
                  <c:v>Germany</c:v>
                </c:pt>
                <c:pt idx="22">
                  <c:v>Denmark</c:v>
                </c:pt>
                <c:pt idx="23">
                  <c:v>United States 2017</c:v>
                </c:pt>
                <c:pt idx="24">
                  <c:v>United States 2012/2014</c:v>
                </c:pt>
                <c:pt idx="25">
                  <c:v>Korea</c:v>
                </c:pt>
                <c:pt idx="26">
                  <c:v>England (UK)</c:v>
                </c:pt>
                <c:pt idx="27">
                  <c:v>Canada</c:v>
                </c:pt>
                <c:pt idx="28">
                  <c:v>Slovak Republic</c:v>
                </c:pt>
                <c:pt idx="29">
                  <c:v>Czech Republic</c:v>
                </c:pt>
                <c:pt idx="30">
                  <c:v>Russian Federation²</c:v>
                </c:pt>
                <c:pt idx="31">
                  <c:v>Flanders (Belgium)</c:v>
                </c:pt>
                <c:pt idx="32">
                  <c:v>Estonia</c:v>
                </c:pt>
                <c:pt idx="33">
                  <c:v>Norway</c:v>
                </c:pt>
                <c:pt idx="34">
                  <c:v>Sweden</c:v>
                </c:pt>
                <c:pt idx="35">
                  <c:v>Australia</c:v>
                </c:pt>
                <c:pt idx="36">
                  <c:v>New Zealand</c:v>
                </c:pt>
                <c:pt idx="37">
                  <c:v>Netherlands</c:v>
                </c:pt>
                <c:pt idx="38">
                  <c:v>Finland</c:v>
                </c:pt>
                <c:pt idx="39">
                  <c:v>Japan</c:v>
                </c:pt>
              </c:strCache>
            </c:strRef>
          </c:cat>
          <c:val>
            <c:numRef>
              <c:f>Sheet1!$B$2:$B$41</c:f>
              <c:numCache>
                <c:formatCode>0.0</c:formatCode>
                <c:ptCount val="40"/>
                <c:pt idx="0">
                  <c:v>195.62685999999999</c:v>
                </c:pt>
                <c:pt idx="1">
                  <c:v>196.40100000000001</c:v>
                </c:pt>
                <c:pt idx="2" formatCode="General">
                  <c:v>220.14671999999999</c:v>
                </c:pt>
                <c:pt idx="3" formatCode="General">
                  <c:v>221.58141000000001</c:v>
                </c:pt>
                <c:pt idx="4" formatCode="General">
                  <c:v>226.54404</c:v>
                </c:pt>
                <c:pt idx="5">
                  <c:v>249.12594000000001</c:v>
                </c:pt>
                <c:pt idx="6" formatCode="General">
                  <c:v>250.48266000000001</c:v>
                </c:pt>
                <c:pt idx="7" formatCode="General">
                  <c:v>251.78982999999999</c:v>
                </c:pt>
                <c:pt idx="8" formatCode="General">
                  <c:v>253.88851</c:v>
                </c:pt>
                <c:pt idx="9" formatCode="General">
                  <c:v>255.23750999999999</c:v>
                </c:pt>
                <c:pt idx="10" formatCode="General">
                  <c:v>256.38673999999997</c:v>
                </c:pt>
                <c:pt idx="11">
                  <c:v>257.62052999999997</c:v>
                </c:pt>
                <c:pt idx="12" formatCode="General">
                  <c:v>262.13914</c:v>
                </c:pt>
                <c:pt idx="13" formatCode="General">
                  <c:v>263.96159</c:v>
                </c:pt>
                <c:pt idx="14" formatCode="General">
                  <c:v>266.15186</c:v>
                </c:pt>
                <c:pt idx="15" formatCode="General">
                  <c:v>266.54482000000002</c:v>
                </c:pt>
                <c:pt idx="16" formatCode="General">
                  <c:v>266.82378999999997</c:v>
                </c:pt>
                <c:pt idx="17" formatCode="General">
                  <c:v>266.90377000000001</c:v>
                </c:pt>
                <c:pt idx="18" formatCode="General">
                  <c:v>268.70154000000002</c:v>
                </c:pt>
                <c:pt idx="19" formatCode="General">
                  <c:v>268.83864</c:v>
                </c:pt>
                <c:pt idx="20" formatCode="General">
                  <c:v>269.45114999999998</c:v>
                </c:pt>
                <c:pt idx="21" formatCode="General">
                  <c:v>269.80837000000002</c:v>
                </c:pt>
                <c:pt idx="22" formatCode="General">
                  <c:v>270.78753999999998</c:v>
                </c:pt>
                <c:pt idx="23" formatCode="General">
                  <c:v>270.87961999999999</c:v>
                </c:pt>
                <c:pt idx="24" formatCode="General">
                  <c:v>271.72277000000003</c:v>
                </c:pt>
                <c:pt idx="25" formatCode="General">
                  <c:v>272.56276000000003</c:v>
                </c:pt>
                <c:pt idx="26" formatCode="General">
                  <c:v>272.58364999999998</c:v>
                </c:pt>
                <c:pt idx="27" formatCode="General">
                  <c:v>273.48626999999999</c:v>
                </c:pt>
                <c:pt idx="28" formatCode="General">
                  <c:v>273.84559999999999</c:v>
                </c:pt>
                <c:pt idx="29" formatCode="General">
                  <c:v>274.01166000000001</c:v>
                </c:pt>
                <c:pt idx="30">
                  <c:v>275.23437999999999</c:v>
                </c:pt>
                <c:pt idx="31" formatCode="General">
                  <c:v>275.48032000000001</c:v>
                </c:pt>
                <c:pt idx="32" formatCode="General">
                  <c:v>275.88404000000003</c:v>
                </c:pt>
                <c:pt idx="33" formatCode="General">
                  <c:v>278.42520999999999</c:v>
                </c:pt>
                <c:pt idx="34" formatCode="General">
                  <c:v>279.23084</c:v>
                </c:pt>
                <c:pt idx="35" formatCode="General">
                  <c:v>280.40107</c:v>
                </c:pt>
                <c:pt idx="36" formatCode="General">
                  <c:v>280.67288000000002</c:v>
                </c:pt>
                <c:pt idx="37" formatCode="General">
                  <c:v>284.00686999999999</c:v>
                </c:pt>
                <c:pt idx="38" formatCode="General">
                  <c:v>287.54570000000001</c:v>
                </c:pt>
                <c:pt idx="39" formatCode="General">
                  <c:v>296.24225000000001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05B-4E0B-9388-47CF25CC6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184428800"/>
        <c:axId val="184434688"/>
      </c:barChart>
      <c:catAx>
        <c:axId val="18442880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-5400000"/>
          <a:lstStyle/>
          <a:p>
            <a:pPr>
              <a:defRPr sz="1050" b="0"/>
            </a:pPr>
            <a:endParaRPr lang="en-US"/>
          </a:p>
        </c:txPr>
        <c:crossAx val="184434688"/>
        <c:crosses val="autoZero"/>
        <c:auto val="0"/>
        <c:lblAlgn val="ctr"/>
        <c:lblOffset val="100"/>
        <c:noMultiLvlLbl val="0"/>
      </c:catAx>
      <c:valAx>
        <c:axId val="184434688"/>
        <c:scaling>
          <c:orientation val="minMax"/>
          <c:max val="300"/>
          <c:min val="16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400" b="0"/>
                </a:pPr>
                <a:r>
                  <a:rPr lang="en-GB" sz="1400" b="0" dirty="0" smtClean="0"/>
                  <a:t>Literacy </a:t>
                </a:r>
                <a:r>
                  <a:rPr lang="en-GB" sz="1400" b="0" dirty="0"/>
                  <a:t>score</a:t>
                </a:r>
              </a:p>
            </c:rich>
          </c:tx>
          <c:layout>
            <c:manualLayout>
              <c:xMode val="edge"/>
              <c:yMode val="edge"/>
              <c:x val="7.3343105246370475E-3"/>
              <c:y val="1.5975721403669772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428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Differences in literacy score  </a:t>
            </a:r>
          </a:p>
        </c:rich>
      </c:tx>
      <c:layout>
        <c:manualLayout>
          <c:xMode val="edge"/>
          <c:yMode val="edge"/>
          <c:x val="2.2172928357202901E-2"/>
          <c:y val="1.7909718896389853E-2"/>
        </c:manualLayout>
      </c:layout>
      <c:overlay val="0"/>
      <c:spPr>
        <a:solidFill>
          <a:schemeClr val="accent4">
            <a:lumMod val="20000"/>
            <a:lumOff val="80000"/>
          </a:schemeClr>
        </a:solidFill>
      </c:spPr>
    </c:title>
    <c:autoTitleDeleted val="0"/>
    <c:plotArea>
      <c:layout>
        <c:manualLayout>
          <c:layoutTarget val="inner"/>
          <c:xMode val="edge"/>
          <c:yMode val="edge"/>
          <c:x val="2.5377583283391056E-2"/>
          <c:y val="0.11601792080072891"/>
          <c:w val="0.55567145369400184"/>
          <c:h val="0.790484473706228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OECD average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B5C-493E-BEE2-CFC286DD0DD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40D-4D5F-8FB5-6C10C2BCBAE5}"/>
              </c:ext>
            </c:extLst>
          </c:dPt>
          <c:cat>
            <c:strRef>
              <c:f>Sheet1!$B$1:$F$1</c:f>
              <c:strCache>
                <c:ptCount val="5"/>
                <c:pt idx="0">
                  <c:v>Native-born and native-language
minus foreign-born and foreign-language</c:v>
                </c:pt>
                <c:pt idx="1">
                  <c:v>25-34 year-olds - 55-65 year-olds</c:v>
                </c:pt>
                <c:pt idx="2">
                  <c:v>Tertiary - Less than upper secondary (adults aged 25-65)</c:v>
                </c:pt>
                <c:pt idx="3">
                  <c:v>At least one parent attained tertiary -Neither parent attained upper secondary</c:v>
                </c:pt>
                <c:pt idx="4">
                  <c:v> Men -  Women 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27.96305000000001</c:v>
                </c:pt>
                <c:pt idx="1">
                  <c:v>28.656660000000016</c:v>
                </c:pt>
                <c:pt idx="2">
                  <c:v>60.533270000000016</c:v>
                </c:pt>
                <c:pt idx="3">
                  <c:v>40.536230000000018</c:v>
                </c:pt>
                <c:pt idx="4">
                  <c:v>1.72171000000003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0D-4D5F-8FB5-6C10C2BCBA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840192"/>
        <c:axId val="166841728"/>
      </c:barChart>
      <c:catAx>
        <c:axId val="166840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high"/>
        <c:crossAx val="166841728"/>
        <c:crosses val="autoZero"/>
        <c:auto val="0"/>
        <c:lblAlgn val="ctr"/>
        <c:lblOffset val="20"/>
        <c:tickLblSkip val="1"/>
        <c:noMultiLvlLbl val="0"/>
      </c:catAx>
      <c:valAx>
        <c:axId val="166841728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crossAx val="166840192"/>
        <c:crosses val="autoZero"/>
        <c:crossBetween val="between"/>
        <c:majorUnit val="1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558185625325996E-2"/>
          <c:y val="0.14022622842476193"/>
          <c:w val="0.89026535394182882"/>
          <c:h val="0.7158969516207600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literacy</c:v>
                </c:pt>
              </c:strCache>
            </c:strRef>
          </c:tx>
          <c:spPr>
            <a:ln w="28575" cap="rnd" cmpd="sng" algn="ctr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Sheet1!$A$2:$A$52</c:f>
              <c:numCache>
                <c:formatCode>General</c:formatCode>
                <c:ptCount val="51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  <c:pt idx="10">
                  <c:v>25</c:v>
                </c:pt>
                <c:pt idx="11">
                  <c:v>26</c:v>
                </c:pt>
                <c:pt idx="12">
                  <c:v>27</c:v>
                </c:pt>
                <c:pt idx="13">
                  <c:v>28</c:v>
                </c:pt>
                <c:pt idx="14">
                  <c:v>29</c:v>
                </c:pt>
                <c:pt idx="15">
                  <c:v>30</c:v>
                </c:pt>
                <c:pt idx="16">
                  <c:v>31</c:v>
                </c:pt>
                <c:pt idx="17">
                  <c:v>32</c:v>
                </c:pt>
                <c:pt idx="18">
                  <c:v>33</c:v>
                </c:pt>
                <c:pt idx="19">
                  <c:v>34</c:v>
                </c:pt>
                <c:pt idx="20">
                  <c:v>35</c:v>
                </c:pt>
                <c:pt idx="21">
                  <c:v>36</c:v>
                </c:pt>
                <c:pt idx="22">
                  <c:v>37</c:v>
                </c:pt>
                <c:pt idx="23">
                  <c:v>38</c:v>
                </c:pt>
                <c:pt idx="24">
                  <c:v>39</c:v>
                </c:pt>
                <c:pt idx="25">
                  <c:v>40</c:v>
                </c:pt>
                <c:pt idx="26">
                  <c:v>41</c:v>
                </c:pt>
                <c:pt idx="27">
                  <c:v>42</c:v>
                </c:pt>
                <c:pt idx="28">
                  <c:v>43</c:v>
                </c:pt>
                <c:pt idx="29">
                  <c:v>44</c:v>
                </c:pt>
                <c:pt idx="30">
                  <c:v>45</c:v>
                </c:pt>
                <c:pt idx="31">
                  <c:v>46</c:v>
                </c:pt>
                <c:pt idx="32">
                  <c:v>47</c:v>
                </c:pt>
                <c:pt idx="33">
                  <c:v>48</c:v>
                </c:pt>
                <c:pt idx="34">
                  <c:v>49</c:v>
                </c:pt>
                <c:pt idx="35">
                  <c:v>50</c:v>
                </c:pt>
                <c:pt idx="36">
                  <c:v>51</c:v>
                </c:pt>
                <c:pt idx="37">
                  <c:v>52</c:v>
                </c:pt>
                <c:pt idx="38">
                  <c:v>53</c:v>
                </c:pt>
                <c:pt idx="39">
                  <c:v>54</c:v>
                </c:pt>
                <c:pt idx="40">
                  <c:v>55</c:v>
                </c:pt>
                <c:pt idx="41">
                  <c:v>56</c:v>
                </c:pt>
                <c:pt idx="42">
                  <c:v>57</c:v>
                </c:pt>
                <c:pt idx="43">
                  <c:v>58</c:v>
                </c:pt>
                <c:pt idx="44">
                  <c:v>59</c:v>
                </c:pt>
                <c:pt idx="45">
                  <c:v>60</c:v>
                </c:pt>
                <c:pt idx="46">
                  <c:v>61</c:v>
                </c:pt>
                <c:pt idx="47">
                  <c:v>62</c:v>
                </c:pt>
                <c:pt idx="48">
                  <c:v>63</c:v>
                </c:pt>
                <c:pt idx="49">
                  <c:v>64</c:v>
                </c:pt>
                <c:pt idx="50">
                  <c:v>65</c:v>
                </c:pt>
              </c:numCache>
            </c:numRef>
          </c:xVal>
          <c:yVal>
            <c:numRef>
              <c:f>Sheet1!$B$2:$B$52</c:f>
              <c:numCache>
                <c:formatCode>0.00</c:formatCode>
                <c:ptCount val="51"/>
                <c:pt idx="0" formatCode="General">
                  <c:v>#N/A</c:v>
                </c:pt>
                <c:pt idx="1">
                  <c:v>268.72011365990181</c:v>
                </c:pt>
                <c:pt idx="2">
                  <c:v>270.77828281085664</c:v>
                </c:pt>
                <c:pt idx="3">
                  <c:v>272.63409041244739</c:v>
                </c:pt>
                <c:pt idx="4">
                  <c:v>274.29373695783022</c:v>
                </c:pt>
                <c:pt idx="5">
                  <c:v>275.76342294016098</c:v>
                </c:pt>
                <c:pt idx="6">
                  <c:v>277.04934885259581</c:v>
                </c:pt>
                <c:pt idx="7">
                  <c:v>278.15771518829064</c:v>
                </c:pt>
                <c:pt idx="8">
                  <c:v>279.09472244040137</c:v>
                </c:pt>
                <c:pt idx="9">
                  <c:v>279.86657110208421</c:v>
                </c:pt>
                <c:pt idx="10">
                  <c:v>280.47946166649501</c:v>
                </c:pt>
                <c:pt idx="11">
                  <c:v>280.93959462678981</c:v>
                </c:pt>
                <c:pt idx="12">
                  <c:v>281.25317047612464</c:v>
                </c:pt>
                <c:pt idx="13">
                  <c:v>281.4263897076554</c:v>
                </c:pt>
                <c:pt idx="14">
                  <c:v>281.46545281453825</c:v>
                </c:pt>
                <c:pt idx="15">
                  <c:v>281.37656028992899</c:v>
                </c:pt>
                <c:pt idx="16">
                  <c:v>281.16591262698381</c:v>
                </c:pt>
                <c:pt idx="17">
                  <c:v>280.83971031885864</c:v>
                </c:pt>
                <c:pt idx="18">
                  <c:v>280.40415385870944</c:v>
                </c:pt>
                <c:pt idx="19">
                  <c:v>279.86544373969224</c:v>
                </c:pt>
                <c:pt idx="20">
                  <c:v>279.22978045496302</c:v>
                </c:pt>
                <c:pt idx="21">
                  <c:v>278.50336449767781</c:v>
                </c:pt>
                <c:pt idx="22">
                  <c:v>277.69239636099263</c:v>
                </c:pt>
                <c:pt idx="23">
                  <c:v>276.80307653806341</c:v>
                </c:pt>
                <c:pt idx="24">
                  <c:v>275.84160552204622</c:v>
                </c:pt>
                <c:pt idx="25">
                  <c:v>274.81418380609699</c:v>
                </c:pt>
                <c:pt idx="26">
                  <c:v>273.7270118833718</c:v>
                </c:pt>
                <c:pt idx="27">
                  <c:v>272.58629024702662</c:v>
                </c:pt>
                <c:pt idx="28">
                  <c:v>271.39821939021743</c:v>
                </c:pt>
                <c:pt idx="29">
                  <c:v>270.1689998061002</c:v>
                </c:pt>
                <c:pt idx="30">
                  <c:v>268.90483198783102</c:v>
                </c:pt>
                <c:pt idx="31">
                  <c:v>267.61191642856579</c:v>
                </c:pt>
                <c:pt idx="32">
                  <c:v>266.29645362146056</c:v>
                </c:pt>
                <c:pt idx="33">
                  <c:v>264.9646440596714</c:v>
                </c:pt>
                <c:pt idx="34">
                  <c:v>263.62268823635424</c:v>
                </c:pt>
                <c:pt idx="35">
                  <c:v>262.27678664466504</c:v>
                </c:pt>
                <c:pt idx="36">
                  <c:v>260.93313977775983</c:v>
                </c:pt>
                <c:pt idx="37">
                  <c:v>259.5979481287946</c:v>
                </c:pt>
                <c:pt idx="38">
                  <c:v>258.27741219092542</c:v>
                </c:pt>
                <c:pt idx="39">
                  <c:v>256.97773245730826</c:v>
                </c:pt>
                <c:pt idx="40">
                  <c:v>255.70510942109905</c:v>
                </c:pt>
                <c:pt idx="41">
                  <c:v>254.46574357545387</c:v>
                </c:pt>
                <c:pt idx="42">
                  <c:v>253.26583541352866</c:v>
                </c:pt>
                <c:pt idx="43">
                  <c:v>252.11158542847949</c:v>
                </c:pt>
                <c:pt idx="44">
                  <c:v>251.00919411346223</c:v>
                </c:pt>
                <c:pt idx="45">
                  <c:v>249.96486196163298</c:v>
                </c:pt>
                <c:pt idx="46">
                  <c:v>248.98478946614782</c:v>
                </c:pt>
                <c:pt idx="47">
                  <c:v>248.07517712016264</c:v>
                </c:pt>
                <c:pt idx="48">
                  <c:v>247.24222541683349</c:v>
                </c:pt>
                <c:pt idx="49">
                  <c:v>246.49213484931624</c:v>
                </c:pt>
                <c:pt idx="50">
                  <c:v>245.83110591076704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D37-4D05-AE38-86662F2CD128}"/>
            </c:ext>
          </c:extLst>
        </c:ser>
        <c:ser>
          <c:idx val="10"/>
          <c:order val="1"/>
          <c:tx>
            <c:strRef>
              <c:f>Sheet1!$D$1</c:f>
              <c:strCache>
                <c:ptCount val="1"/>
                <c:pt idx="0">
                  <c:v>OECD numeracy</c:v>
                </c:pt>
              </c:strCache>
            </c:strRef>
          </c:tx>
          <c:spPr>
            <a:ln w="28575" cap="rnd" cmpd="sng" algn="ctr">
              <a:solidFill>
                <a:schemeClr val="accent5">
                  <a:lumMod val="8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Sheet1!$A$2:$A$52</c:f>
              <c:numCache>
                <c:formatCode>General</c:formatCode>
                <c:ptCount val="51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  <c:pt idx="10">
                  <c:v>25</c:v>
                </c:pt>
                <c:pt idx="11">
                  <c:v>26</c:v>
                </c:pt>
                <c:pt idx="12">
                  <c:v>27</c:v>
                </c:pt>
                <c:pt idx="13">
                  <c:v>28</c:v>
                </c:pt>
                <c:pt idx="14">
                  <c:v>29</c:v>
                </c:pt>
                <c:pt idx="15">
                  <c:v>30</c:v>
                </c:pt>
                <c:pt idx="16">
                  <c:v>31</c:v>
                </c:pt>
                <c:pt idx="17">
                  <c:v>32</c:v>
                </c:pt>
                <c:pt idx="18">
                  <c:v>33</c:v>
                </c:pt>
                <c:pt idx="19">
                  <c:v>34</c:v>
                </c:pt>
                <c:pt idx="20">
                  <c:v>35</c:v>
                </c:pt>
                <c:pt idx="21">
                  <c:v>36</c:v>
                </c:pt>
                <c:pt idx="22">
                  <c:v>37</c:v>
                </c:pt>
                <c:pt idx="23">
                  <c:v>38</c:v>
                </c:pt>
                <c:pt idx="24">
                  <c:v>39</c:v>
                </c:pt>
                <c:pt idx="25">
                  <c:v>40</c:v>
                </c:pt>
                <c:pt idx="26">
                  <c:v>41</c:v>
                </c:pt>
                <c:pt idx="27">
                  <c:v>42</c:v>
                </c:pt>
                <c:pt idx="28">
                  <c:v>43</c:v>
                </c:pt>
                <c:pt idx="29">
                  <c:v>44</c:v>
                </c:pt>
                <c:pt idx="30">
                  <c:v>45</c:v>
                </c:pt>
                <c:pt idx="31">
                  <c:v>46</c:v>
                </c:pt>
                <c:pt idx="32">
                  <c:v>47</c:v>
                </c:pt>
                <c:pt idx="33">
                  <c:v>48</c:v>
                </c:pt>
                <c:pt idx="34">
                  <c:v>49</c:v>
                </c:pt>
                <c:pt idx="35">
                  <c:v>50</c:v>
                </c:pt>
                <c:pt idx="36">
                  <c:v>51</c:v>
                </c:pt>
                <c:pt idx="37">
                  <c:v>52</c:v>
                </c:pt>
                <c:pt idx="38">
                  <c:v>53</c:v>
                </c:pt>
                <c:pt idx="39">
                  <c:v>54</c:v>
                </c:pt>
                <c:pt idx="40">
                  <c:v>55</c:v>
                </c:pt>
                <c:pt idx="41">
                  <c:v>56</c:v>
                </c:pt>
                <c:pt idx="42">
                  <c:v>57</c:v>
                </c:pt>
                <c:pt idx="43">
                  <c:v>58</c:v>
                </c:pt>
                <c:pt idx="44">
                  <c:v>59</c:v>
                </c:pt>
                <c:pt idx="45">
                  <c:v>60</c:v>
                </c:pt>
                <c:pt idx="46">
                  <c:v>61</c:v>
                </c:pt>
                <c:pt idx="47">
                  <c:v>62</c:v>
                </c:pt>
                <c:pt idx="48">
                  <c:v>63</c:v>
                </c:pt>
                <c:pt idx="49">
                  <c:v>64</c:v>
                </c:pt>
                <c:pt idx="50">
                  <c:v>65</c:v>
                </c:pt>
              </c:numCache>
            </c:numRef>
          </c:xVal>
          <c:yVal>
            <c:numRef>
              <c:f>Sheet1!$D$2:$D$52</c:f>
              <c:numCache>
                <c:formatCode>0.00</c:formatCode>
                <c:ptCount val="51"/>
                <c:pt idx="0" formatCode="General">
                  <c:v>#N/A</c:v>
                </c:pt>
                <c:pt idx="1">
                  <c:v>259.19657340208499</c:v>
                </c:pt>
                <c:pt idx="2">
                  <c:v>261.76940441694751</c:v>
                </c:pt>
                <c:pt idx="3">
                  <c:v>264.11435231649</c:v>
                </c:pt>
                <c:pt idx="4">
                  <c:v>266.23817104595247</c:v>
                </c:pt>
                <c:pt idx="5">
                  <c:v>268.14761455057499</c:v>
                </c:pt>
                <c:pt idx="6">
                  <c:v>269.8494367755975</c:v>
                </c:pt>
                <c:pt idx="7">
                  <c:v>271.35039166626001</c:v>
                </c:pt>
                <c:pt idx="8">
                  <c:v>272.65723316780247</c:v>
                </c:pt>
                <c:pt idx="9">
                  <c:v>273.77671522546495</c:v>
                </c:pt>
                <c:pt idx="10">
                  <c:v>274.71559178448746</c:v>
                </c:pt>
                <c:pt idx="11">
                  <c:v>275.48061679010999</c:v>
                </c:pt>
                <c:pt idx="12">
                  <c:v>276.0785441875725</c:v>
                </c:pt>
                <c:pt idx="13">
                  <c:v>276.51612792211495</c:v>
                </c:pt>
                <c:pt idx="14">
                  <c:v>276.80012193897744</c:v>
                </c:pt>
                <c:pt idx="15">
                  <c:v>276.93728018339999</c:v>
                </c:pt>
                <c:pt idx="16">
                  <c:v>276.93435660062249</c:v>
                </c:pt>
                <c:pt idx="17">
                  <c:v>276.79810513588495</c:v>
                </c:pt>
                <c:pt idx="18">
                  <c:v>276.53527973442749</c:v>
                </c:pt>
                <c:pt idx="19">
                  <c:v>276.15263434149</c:v>
                </c:pt>
                <c:pt idx="20">
                  <c:v>275.65692290231249</c:v>
                </c:pt>
                <c:pt idx="21">
                  <c:v>275.05489936213496</c:v>
                </c:pt>
                <c:pt idx="22">
                  <c:v>274.35331766619748</c:v>
                </c:pt>
                <c:pt idx="23">
                  <c:v>273.55893175973995</c:v>
                </c:pt>
                <c:pt idx="24">
                  <c:v>272.67849558800242</c:v>
                </c:pt>
                <c:pt idx="25">
                  <c:v>271.71876309622496</c:v>
                </c:pt>
                <c:pt idx="26">
                  <c:v>270.68648822964747</c:v>
                </c:pt>
                <c:pt idx="27">
                  <c:v>269.58842493351</c:v>
                </c:pt>
                <c:pt idx="28">
                  <c:v>268.43132715305245</c:v>
                </c:pt>
                <c:pt idx="29">
                  <c:v>267.221948833515</c:v>
                </c:pt>
                <c:pt idx="30">
                  <c:v>265.96704392013748</c:v>
                </c:pt>
                <c:pt idx="31">
                  <c:v>264.67336635816002</c:v>
                </c:pt>
                <c:pt idx="32">
                  <c:v>263.34767009282251</c:v>
                </c:pt>
                <c:pt idx="33">
                  <c:v>261.9967090693649</c:v>
                </c:pt>
                <c:pt idx="34">
                  <c:v>260.62723723302742</c:v>
                </c:pt>
                <c:pt idx="35">
                  <c:v>259.2460085290499</c:v>
                </c:pt>
                <c:pt idx="36">
                  <c:v>257.85977690267248</c:v>
                </c:pt>
                <c:pt idx="37">
                  <c:v>256.47529629913492</c:v>
                </c:pt>
                <c:pt idx="38">
                  <c:v>255.0993206636775</c:v>
                </c:pt>
                <c:pt idx="39">
                  <c:v>253.73860394153994</c:v>
                </c:pt>
                <c:pt idx="40">
                  <c:v>252.39990007796251</c:v>
                </c:pt>
                <c:pt idx="41">
                  <c:v>251.08996301818496</c:v>
                </c:pt>
                <c:pt idx="42">
                  <c:v>249.81554670744748</c:v>
                </c:pt>
                <c:pt idx="43">
                  <c:v>248.58340509098986</c:v>
                </c:pt>
                <c:pt idx="44">
                  <c:v>247.40029211405243</c:v>
                </c:pt>
                <c:pt idx="45">
                  <c:v>246.27296172187494</c:v>
                </c:pt>
                <c:pt idx="46">
                  <c:v>245.2081678596974</c:v>
                </c:pt>
                <c:pt idx="47">
                  <c:v>244.21266447275991</c:v>
                </c:pt>
                <c:pt idx="48">
                  <c:v>243.29320550630243</c:v>
                </c:pt>
                <c:pt idx="49">
                  <c:v>242.45654490556493</c:v>
                </c:pt>
                <c:pt idx="50">
                  <c:v>241.70943661578741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FD37-4D05-AE38-86662F2CD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063552"/>
        <c:axId val="61065472"/>
      </c:scatterChart>
      <c:valAx>
        <c:axId val="61063552"/>
        <c:scaling>
          <c:orientation val="minMax"/>
          <c:max val="65"/>
          <c:min val="15"/>
        </c:scaling>
        <c:delete val="0"/>
        <c:axPos val="b"/>
        <c:min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0" dirty="0" smtClean="0"/>
                  <a:t>Age</a:t>
                </a:r>
                <a:endParaRPr lang="en-GB" b="0" dirty="0"/>
              </a:p>
            </c:rich>
          </c:tx>
          <c:layout>
            <c:manualLayout>
              <c:xMode val="edge"/>
              <c:yMode val="edge"/>
              <c:x val="0.50011011462418431"/>
              <c:y val="0.926228512625020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65472"/>
        <c:crosses val="autoZero"/>
        <c:crossBetween val="midCat"/>
        <c:majorUnit val="5"/>
        <c:minorUnit val="5"/>
      </c:valAx>
      <c:valAx>
        <c:axId val="61065472"/>
        <c:scaling>
          <c:orientation val="minMax"/>
          <c:max val="300"/>
          <c:min val="2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0" i="0" dirty="0" smtClean="0"/>
                  <a:t>Score</a:t>
                </a:r>
                <a:endParaRPr lang="en-GB" b="0" i="0" dirty="0"/>
              </a:p>
            </c:rich>
          </c:tx>
          <c:layout>
            <c:manualLayout>
              <c:xMode val="edge"/>
              <c:yMode val="edge"/>
              <c:x val="1.7935860233985301E-2"/>
              <c:y val="6.862714842383768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63552"/>
        <c:crosses val="autoZero"/>
        <c:crossBetween val="midCat"/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8791257186113028"/>
          <c:y val="2.6730826204495798E-2"/>
          <c:w val="0.62627163366029015"/>
          <c:h val="0.100467232035946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589895849613691E-2"/>
          <c:y val="7.5492264979959839E-2"/>
          <c:w val="0.86051910177894431"/>
          <c:h val="0.65547458365371902"/>
        </c:manualLayout>
      </c:layout>
      <c:barChart>
        <c:barDir val="col"/>
        <c:grouping val="clustered"/>
        <c:varyColors val="0"/>
        <c:ser>
          <c:idx val="8"/>
          <c:order val="0"/>
          <c:tx>
            <c:strRef>
              <c:f>Sheet1!$B$1</c:f>
              <c:strCache>
                <c:ptCount val="1"/>
                <c:pt idx="0">
                  <c:v>OECD average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8-1A08-4A11-8E57-260144C8DC9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5DFE-46AF-99DE-A57FC6037B8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5DFE-46AF-99DE-A57FC6037B8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5DFE-46AF-99DE-A57FC6037B8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7-5DFE-46AF-99DE-A57FC6037B86}"/>
              </c:ext>
            </c:extLst>
          </c:dPt>
          <c:cat>
            <c:strRef>
              <c:f>Sheet1!$A$2:$A$6</c:f>
              <c:strCache>
                <c:ptCount val="5"/>
                <c:pt idx="0">
                  <c:v>High levels of trust</c:v>
                </c:pt>
                <c:pt idx="1">
                  <c:v>High levels of political efficacy</c:v>
                </c:pt>
                <c:pt idx="2">
                  <c:v>Participation in volunteer activities</c:v>
                </c:pt>
                <c:pt idx="3">
                  <c:v>High levels of health</c:v>
                </c:pt>
                <c:pt idx="4">
                  <c:v>Wage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4.7553819687499992</c:v>
                </c:pt>
                <c:pt idx="1">
                  <c:v>6.7701005102499998</c:v>
                </c:pt>
                <c:pt idx="2">
                  <c:v>7.5137640794999996</c:v>
                </c:pt>
                <c:pt idx="3">
                  <c:v>7.5763006094999996</c:v>
                </c:pt>
                <c:pt idx="4">
                  <c:v>7.2437608173940005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DFE-46AF-99DE-A57FC6037B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549952"/>
        <c:axId val="183551488"/>
      </c:barChart>
      <c:catAx>
        <c:axId val="18354995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crossAx val="183551488"/>
        <c:crosses val="autoZero"/>
        <c:auto val="1"/>
        <c:lblAlgn val="ctr"/>
        <c:lblOffset val="100"/>
        <c:noMultiLvlLbl val="0"/>
      </c:catAx>
      <c:valAx>
        <c:axId val="18355148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crossAx val="183549952"/>
        <c:crosses val="autoZero"/>
        <c:crossBetween val="between"/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21T14:59:15.146" idx="17">
    <p:pos x="5692" y="-132"/>
    <p:text>ajouter immigrant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0.03279</cdr:x>
      <cdr:y>0.75714</cdr:y>
    </cdr:from>
    <cdr:to>
      <cdr:x>0.15574</cdr:x>
      <cdr:y>0.85714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3816424"/>
          <a:ext cx="108012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563D1-A822-4149-A4EF-F56E75EAA405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AAE81-33AF-4AB8-8108-1085D606B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641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400" b="1" dirty="0" smtClean="0"/>
              <a:t>We chose</a:t>
            </a:r>
            <a:r>
              <a:rPr lang="en-GB" sz="1400" dirty="0" smtClean="0"/>
              <a:t> to focus the survey on the ability of people to understand, use and engage with written information</a:t>
            </a:r>
            <a:r>
              <a:rPr lang="en-GB" sz="1400" baseline="0" dirty="0" smtClean="0"/>
              <a:t>; </a:t>
            </a:r>
          </a:p>
          <a:p>
            <a:endParaRPr lang="en-GB" sz="1400" baseline="0" dirty="0" smtClean="0"/>
          </a:p>
          <a:p>
            <a:r>
              <a:rPr lang="en-GB" sz="1400" b="1" baseline="0" dirty="0" smtClean="0"/>
              <a:t>On their ability</a:t>
            </a:r>
            <a:r>
              <a:rPr lang="en-GB" sz="1400" baseline="0" dirty="0" smtClean="0"/>
              <a:t> to use, interpret and communicate mathematical ideas</a:t>
            </a:r>
          </a:p>
          <a:p>
            <a:endParaRPr lang="en-GB" sz="1400" baseline="0" dirty="0" smtClean="0"/>
          </a:p>
          <a:p>
            <a:r>
              <a:rPr lang="en-GB" sz="1400" b="1" baseline="0" dirty="0" smtClean="0"/>
              <a:t>And their capacity to use digital</a:t>
            </a:r>
            <a:r>
              <a:rPr lang="en-GB" sz="1400" baseline="0" dirty="0" smtClean="0"/>
              <a:t> technologies and resources to get and evaluate knowledge.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6AE7E-CD86-4B96-98A4-9E4F50781D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9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" y="742950"/>
            <a:ext cx="660400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Proficiency is measured on a 500 point scale. </a:t>
            </a:r>
          </a:p>
          <a:p>
            <a:endParaRPr lang="en-GB" dirty="0" smtClean="0"/>
          </a:p>
          <a:p>
            <a:r>
              <a:rPr lang="en-GB" dirty="0" smtClean="0"/>
              <a:t>Countries in Round 3</a:t>
            </a:r>
            <a:r>
              <a:rPr lang="en-GB" baseline="0" dirty="0" smtClean="0"/>
              <a:t> of PIAAC </a:t>
            </a:r>
            <a:r>
              <a:rPr lang="en-GB" dirty="0" smtClean="0"/>
              <a:t> are presented in a darker tone.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3E42E-40FD-479E-A65E-60D7D61AE0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354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3E42E-40FD-479E-A65E-60D7D61AE09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10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Notes: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levels of trust are defined as when respondents agreed with the statement: : "There are only a few people you can trust completely".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levels of political efficacy are defined as when respondents agreed with the statement: "People like me have any say about what the government does".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levels of health are defined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when respondents answers ‘good’, ‘very good’ or ‘excellent’ to the question ‘</a:t>
            </a:r>
            <a:r>
              <a:rPr lang="en-GB" sz="1200" b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en-GB" sz="1200" b="0" baseline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general, would you say your health is… ‘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3E42E-40FD-479E-A65E-60D7D61AE09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515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09A0B-03C7-4257-B7D9-6280440AC63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35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9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01200"/>
            <a:ext cx="2323200" cy="685680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fr-FR" dirty="0" smtClean="0"/>
              <a:t>CLIQUEZ POUR MODIFIER LE TITRE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Cliquez pour modifier les sous-titres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4B797490-2E2C-44C8-9B6A-B6EC1AD3676E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09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  <a:endParaRPr lang="en-US" dirty="0" smtClean="0"/>
          </a:p>
          <a:p>
            <a:pPr lvl="1" eaLnBrk="1" latinLnBrk="0" hangingPunct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 eaLnBrk="1" latinLnBrk="0" hangingPunct="1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 eaLnBrk="1" latinLnBrk="0" hangingPunct="1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 eaLnBrk="1" latinLnBrk="0" hangingPunct="1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4B797490-2E2C-44C8-9B6A-B6EC1AD3676E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4122B2B5-109D-4168-B4E8-52EED723474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06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modifier</a:t>
            </a:r>
            <a:br>
              <a:rPr lang="fr-FR" dirty="0" smtClean="0"/>
            </a:br>
            <a:r>
              <a:rPr lang="fr-FR" dirty="0" smtClean="0"/>
              <a:t>le titre de l'en-tête de section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4B797490-2E2C-44C8-9B6A-B6EC1AD3676E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4122B2B5-109D-4168-B4E8-52EED7234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2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D0ED-B101-45F8-BFA0-B7C0A7AE9CE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3E94-8FAC-42D2-A3C6-67F10EA64AF1}" type="slidenum">
              <a:rPr lang="en-GB" smtClean="0"/>
              <a:t>‹#›</a:t>
            </a:fld>
            <a:endParaRPr lang="en-GB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9696400" y="6165304"/>
            <a:ext cx="2304256" cy="678340"/>
            <a:chOff x="9696400" y="6165304"/>
            <a:chExt cx="2304256" cy="678340"/>
          </a:xfrm>
        </p:grpSpPr>
        <p:sp>
          <p:nvSpPr>
            <p:cNvPr id="7" name="Rectangle 6"/>
            <p:cNvSpPr/>
            <p:nvPr userDrawn="1"/>
          </p:nvSpPr>
          <p:spPr>
            <a:xfrm>
              <a:off x="9696400" y="6165304"/>
              <a:ext cx="2304256" cy="4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04434" y="6199833"/>
              <a:ext cx="2088187" cy="6438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15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D0ED-B101-45F8-BFA0-B7C0A7AE9CE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3E94-8FAC-42D2-A3C6-67F10EA64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73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  <a:endParaRPr kumimoji="0" lang="en-US" dirty="0" smtClean="0"/>
          </a:p>
          <a:p>
            <a:pPr lvl="1" eaLnBrk="1" latinLnBrk="0" hangingPunct="1"/>
            <a:r>
              <a:rPr kumimoji="0" lang="en-US" dirty="0" err="1" smtClean="0"/>
              <a:t>Deuxième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err="1" smtClean="0"/>
              <a:t>Troisième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3" eaLnBrk="1" latinLnBrk="0" hangingPunct="1"/>
            <a:r>
              <a:rPr kumimoji="0" lang="en-US" dirty="0" err="1" smtClean="0"/>
              <a:t>Quatrième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4" eaLnBrk="1" latinLnBrk="0" hangingPunct="1"/>
            <a:r>
              <a:rPr kumimoji="0" lang="en-US" dirty="0" err="1" smtClean="0"/>
              <a:t>Cinquième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4B797490-2E2C-44C8-9B6A-B6EC1AD3676E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4122B2B5-109D-4168-B4E8-52EED7234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54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oecd.org/skills/piaac/publication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sa.oecd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mailto:Andreas.Schleicher@OECD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000" y="2501105"/>
            <a:ext cx="8992046" cy="1246495"/>
          </a:xfrm>
        </p:spPr>
        <p:txBody>
          <a:bodyPr/>
          <a:lstStyle/>
          <a:p>
            <a:r>
              <a:rPr lang="en-GB" dirty="0" smtClean="0"/>
              <a:t>PIAAC: a brief introduction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William Thorn, Senior Analyst , OECD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70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757191649"/>
              </p:ext>
            </p:extLst>
          </p:nvPr>
        </p:nvGraphicFramePr>
        <p:xfrm>
          <a:off x="1343472" y="1593668"/>
          <a:ext cx="9145016" cy="493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703512" y="18864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03512" y="418010"/>
            <a:ext cx="7623368" cy="718459"/>
          </a:xfrm>
        </p:spPr>
        <p:txBody>
          <a:bodyPr>
            <a:normAutofit/>
          </a:bodyPr>
          <a:lstStyle/>
          <a:p>
            <a:r>
              <a:rPr lang="fr-FR" dirty="0" err="1"/>
              <a:t>Skill</a:t>
            </a:r>
            <a:r>
              <a:rPr lang="fr-FR" dirty="0"/>
              <a:t> </a:t>
            </a:r>
            <a:r>
              <a:rPr lang="fr-FR" dirty="0" err="1"/>
              <a:t>proficiency</a:t>
            </a:r>
            <a:r>
              <a:rPr lang="fr-FR" dirty="0"/>
              <a:t> and </a:t>
            </a:r>
            <a:r>
              <a:rPr lang="fr-FR" dirty="0" err="1"/>
              <a:t>age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accent2"/>
                </a:solidFill>
              </a:rPr>
              <a:t>OECD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46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 animBg="0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955671"/>
              </p:ext>
            </p:extLst>
          </p:nvPr>
        </p:nvGraphicFramePr>
        <p:xfrm>
          <a:off x="1822764" y="1903693"/>
          <a:ext cx="8496944" cy="4878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2764" y="1380473"/>
            <a:ext cx="8884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 </a:t>
            </a:r>
            <a:r>
              <a:rPr lang="en-US" dirty="0"/>
              <a:t>Percentage-point </a:t>
            </a:r>
            <a:r>
              <a:rPr lang="en-US" dirty="0"/>
              <a:t>change </a:t>
            </a:r>
            <a:r>
              <a:rPr lang="en-US" dirty="0"/>
              <a:t>associated </a:t>
            </a:r>
            <a:r>
              <a:rPr lang="en-US" dirty="0"/>
              <a:t>with a change of one standard deviation in </a:t>
            </a:r>
            <a:r>
              <a:rPr lang="en-US" dirty="0"/>
              <a:t>proficiency </a:t>
            </a:r>
            <a:r>
              <a:rPr lang="en-US" dirty="0"/>
              <a:t>in numeracy </a:t>
            </a:r>
            <a:r>
              <a:rPr lang="en-US" dirty="0"/>
              <a:t>(OECD average)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614936" y="196262"/>
            <a:ext cx="8694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5C7883"/>
                </a:solidFill>
              </a:rPr>
              <a:t>Numeracy and positive outcomes </a:t>
            </a:r>
            <a:endParaRPr lang="en-US" sz="3600" b="1" dirty="0">
              <a:solidFill>
                <a:srgbClr val="5C78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78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 animBg="0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Wide range of topics and themes explored relating to : </a:t>
            </a:r>
          </a:p>
          <a:p>
            <a:pPr lvl="1"/>
            <a:r>
              <a:rPr lang="en-GB" dirty="0" smtClean="0"/>
              <a:t>Labour market participation and outcomes, skill match/mismatch, inequality, development of skills, transitions through education and into work, schooling, lifelong learning,  health outcomes,  skills development, immigrants, automation, adult learning, methodological questions….  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using PIAAC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0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Where to start…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Reports and other publications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www.oecd.org/skills/piaac/publications/</a:t>
            </a:r>
            <a:endParaRPr lang="en-GB" dirty="0" smtClean="0"/>
          </a:p>
          <a:p>
            <a:r>
              <a:rPr lang="en-GB" dirty="0" smtClean="0"/>
              <a:t>PIAAC Bibliography 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496" y="2799471"/>
            <a:ext cx="4951408" cy="346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85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11625" y="260649"/>
            <a:ext cx="6931733" cy="952901"/>
          </a:xfrm>
        </p:spPr>
        <p:txBody>
          <a:bodyPr>
            <a:noAutofit/>
          </a:bodyPr>
          <a:lstStyle/>
          <a:p>
            <a:r>
              <a:rPr lang="en-GB" dirty="0" smtClean="0"/>
              <a:t>Find Out More About PIAAC at:</a:t>
            </a:r>
            <a:endParaRPr lang="en-GB" dirty="0"/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>
          <a:xfrm>
            <a:off x="1878685" y="2347698"/>
            <a:ext cx="3090479" cy="14017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sz="1600" dirty="0">
                <a:ea typeface="MS PGothic" pitchFamily="34" charset="-128"/>
                <a:hlinkClick r:id="rId3"/>
              </a:rPr>
              <a:t>www.oecd.org</a:t>
            </a:r>
            <a:r>
              <a:rPr lang="en-US" altLang="ja-JP" sz="1600" u="sng" dirty="0">
                <a:solidFill>
                  <a:srgbClr val="0070C0"/>
                </a:solidFill>
                <a:ea typeface="MS PGothic" pitchFamily="34" charset="-128"/>
              </a:rPr>
              <a:t>/site/piaac</a:t>
            </a:r>
            <a:r>
              <a:rPr lang="en-US" altLang="ja-JP" sz="1600" dirty="0">
                <a:ea typeface="MS PGothic" pitchFamily="34" charset="-128"/>
              </a:rPr>
              <a:t> </a:t>
            </a:r>
            <a:endParaRPr lang="en-GB" sz="1600" dirty="0"/>
          </a:p>
          <a:p>
            <a:pPr marL="0" lvl="2" indent="0">
              <a:buNone/>
            </a:pPr>
            <a:r>
              <a:rPr lang="en-US" altLang="ja-JP" dirty="0">
                <a:ea typeface="MS PGothic" pitchFamily="34" charset="-128"/>
              </a:rPr>
              <a:t>All national and international publications</a:t>
            </a:r>
          </a:p>
          <a:p>
            <a:pPr marL="0" lvl="2" indent="0">
              <a:buNone/>
            </a:pPr>
            <a:endParaRPr lang="en-US" altLang="ja-JP" sz="400" dirty="0">
              <a:ea typeface="MS PGothic" pitchFamily="34" charset="-128"/>
            </a:endParaRPr>
          </a:p>
          <a:p>
            <a:pPr marL="0" lvl="2" indent="0">
              <a:lnSpc>
                <a:spcPct val="0"/>
              </a:lnSpc>
              <a:spcBef>
                <a:spcPts val="0"/>
              </a:spcBef>
              <a:buNone/>
            </a:pPr>
            <a:endParaRPr lang="en-US" altLang="ja-JP" dirty="0">
              <a:ea typeface="MS PGothic" pitchFamily="34" charset="-128"/>
            </a:endParaRPr>
          </a:p>
          <a:p>
            <a:pPr marL="0" lvl="2" indent="0">
              <a:buNone/>
            </a:pPr>
            <a:r>
              <a:rPr lang="en-US" altLang="ja-JP" dirty="0">
                <a:ea typeface="MS PGothic" pitchFamily="34" charset="-128"/>
              </a:rPr>
              <a:t>The complete micro-level database</a:t>
            </a:r>
          </a:p>
          <a:p>
            <a:pPr lvl="1"/>
            <a:endParaRPr lang="en-GB" dirty="0"/>
          </a:p>
          <a:p>
            <a:pPr lvl="1">
              <a:buNone/>
            </a:pPr>
            <a:r>
              <a:rPr lang="en-GB" dirty="0">
                <a:solidFill>
                  <a:srgbClr val="FF9966"/>
                </a:solidFill>
              </a:rPr>
              <a:t>	</a:t>
            </a:r>
            <a:endParaRPr lang="en-GB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31631" y="279232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pitchFamily="34" charset="-128"/>
              </a:rPr>
              <a:t>Email</a:t>
            </a:r>
            <a:b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pitchFamily="34" charset="-128"/>
              </a:rPr>
            </a:br>
            <a:r>
              <a:rPr lang="en-GB" sz="1600" u="sng" dirty="0">
                <a:solidFill>
                  <a:srgbClr val="0070C0"/>
                </a:solidFill>
                <a:ea typeface="MS PGothic" pitchFamily="34" charset="-128"/>
              </a:rPr>
              <a:t>william.thorn@</a:t>
            </a:r>
            <a:r>
              <a:rPr lang="en-GB" sz="1600" dirty="0">
                <a:solidFill>
                  <a:srgbClr val="0070C0"/>
                </a:solidFill>
                <a:ea typeface="MS PGothic" pitchFamily="34" charset="-128"/>
                <a:hlinkClick r:id="rId4"/>
              </a:rPr>
              <a:t>oecd.org</a:t>
            </a:r>
            <a:endParaRPr lang="en-GB" sz="1600" dirty="0">
              <a:solidFill>
                <a:srgbClr val="0070C0"/>
              </a:solidFill>
              <a:ea typeface="MS PGothic" pitchFamily="34" charset="-128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684" y="1671299"/>
            <a:ext cx="2287734" cy="70410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931631" y="1671299"/>
            <a:ext cx="0" cy="216130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2" name="Picture 4" descr="http://cdn1.iconfinder.com/data/icons/New-Social-Media-Icon-Set-V11/512/emai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319" y="1469242"/>
            <a:ext cx="1282711" cy="128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569431" y="4517738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5C7883"/>
                </a:solidFill>
                <a:latin typeface="+mj-lt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4281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Briefly describe PIAAC, and </a:t>
            </a:r>
          </a:p>
          <a:p>
            <a:r>
              <a:rPr lang="en-GB" dirty="0" smtClean="0"/>
              <a:t>present some results.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776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PIAAC – the Programme for the International Assessment of Adult competencies</a:t>
            </a:r>
          </a:p>
          <a:p>
            <a:r>
              <a:rPr lang="en-GB" dirty="0" smtClean="0"/>
              <a:t>Household-based study that assesses literacy, numeracy and problem solving skills of adults</a:t>
            </a:r>
          </a:p>
          <a:p>
            <a:r>
              <a:rPr lang="en-GB" dirty="0" smtClean="0"/>
              <a:t>Target population: 16-65 year </a:t>
            </a:r>
            <a:r>
              <a:rPr lang="en-GB" dirty="0" smtClean="0"/>
              <a:t>olds </a:t>
            </a:r>
            <a:endParaRPr lang="en-GB" dirty="0" smtClean="0"/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cycle of the study has involved three rounds of data collection </a:t>
            </a:r>
          </a:p>
          <a:p>
            <a:pPr lvl="1"/>
            <a:r>
              <a:rPr lang="en-GB" dirty="0" smtClean="0"/>
              <a:t>2011-12 (24 countries)</a:t>
            </a:r>
          </a:p>
          <a:p>
            <a:pPr lvl="1"/>
            <a:r>
              <a:rPr lang="en-GB" dirty="0" smtClean="0"/>
              <a:t>2014-15 (9 countries)</a:t>
            </a:r>
          </a:p>
          <a:p>
            <a:pPr lvl="1"/>
            <a:r>
              <a:rPr lang="en-GB" dirty="0" smtClean="0"/>
              <a:t>2017-18 (6 countries) </a:t>
            </a:r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Cycle in preparation – data collection in </a:t>
            </a:r>
            <a:r>
              <a:rPr lang="en-GB" dirty="0" smtClean="0"/>
              <a:t>2022-23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PIAAC: the basics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5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reeform 100"/>
          <p:cNvSpPr/>
          <p:nvPr/>
        </p:nvSpPr>
        <p:spPr>
          <a:xfrm flipV="1">
            <a:off x="1516240" y="4661198"/>
            <a:ext cx="9926824" cy="1447175"/>
          </a:xfrm>
          <a:custGeom>
            <a:avLst/>
            <a:gdLst>
              <a:gd name="connsiteX0" fmla="*/ 5484363 w 6023286"/>
              <a:gd name="connsiteY0" fmla="*/ 3 h 1447174"/>
              <a:gd name="connsiteX1" fmla="*/ 5484363 w 6023286"/>
              <a:gd name="connsiteY1" fmla="*/ 0 h 1447174"/>
              <a:gd name="connsiteX2" fmla="*/ 5484362 w 6023286"/>
              <a:gd name="connsiteY2" fmla="*/ 0 h 1447174"/>
              <a:gd name="connsiteX3" fmla="*/ 5484363 w 6023286"/>
              <a:gd name="connsiteY3" fmla="*/ 1447174 h 1447174"/>
              <a:gd name="connsiteX4" fmla="*/ 6023286 w 6023286"/>
              <a:gd name="connsiteY4" fmla="*/ 1447174 h 1447174"/>
              <a:gd name="connsiteX5" fmla="*/ 5484363 w 6023286"/>
              <a:gd name="connsiteY5" fmla="*/ 3 h 1447174"/>
              <a:gd name="connsiteX6" fmla="*/ 0 w 6023286"/>
              <a:gd name="connsiteY6" fmla="*/ 1447174 h 1447174"/>
              <a:gd name="connsiteX7" fmla="*/ 5484362 w 6023286"/>
              <a:gd name="connsiteY7" fmla="*/ 1447174 h 1447174"/>
              <a:gd name="connsiteX8" fmla="*/ 5484362 w 6023286"/>
              <a:gd name="connsiteY8" fmla="*/ 0 h 1447174"/>
              <a:gd name="connsiteX9" fmla="*/ 0 w 6023286"/>
              <a:gd name="connsiteY9" fmla="*/ 0 h 1447174"/>
              <a:gd name="connsiteX0" fmla="*/ 8488820 w 9027743"/>
              <a:gd name="connsiteY0" fmla="*/ 3 h 1447174"/>
              <a:gd name="connsiteX1" fmla="*/ 8488820 w 9027743"/>
              <a:gd name="connsiteY1" fmla="*/ 0 h 1447174"/>
              <a:gd name="connsiteX2" fmla="*/ 8488819 w 9027743"/>
              <a:gd name="connsiteY2" fmla="*/ 0 h 1447174"/>
              <a:gd name="connsiteX3" fmla="*/ 8488820 w 9027743"/>
              <a:gd name="connsiteY3" fmla="*/ 3 h 1447174"/>
              <a:gd name="connsiteX4" fmla="*/ 8488820 w 9027743"/>
              <a:gd name="connsiteY4" fmla="*/ 1447174 h 1447174"/>
              <a:gd name="connsiteX5" fmla="*/ 9027743 w 9027743"/>
              <a:gd name="connsiteY5" fmla="*/ 1447174 h 1447174"/>
              <a:gd name="connsiteX6" fmla="*/ 8488820 w 9027743"/>
              <a:gd name="connsiteY6" fmla="*/ 3 h 1447174"/>
              <a:gd name="connsiteX7" fmla="*/ 8488820 w 9027743"/>
              <a:gd name="connsiteY7" fmla="*/ 1447174 h 1447174"/>
              <a:gd name="connsiteX8" fmla="*/ 0 w 9027743"/>
              <a:gd name="connsiteY8" fmla="*/ 1447174 h 1447174"/>
              <a:gd name="connsiteX9" fmla="*/ 8488819 w 9027743"/>
              <a:gd name="connsiteY9" fmla="*/ 1447174 h 1447174"/>
              <a:gd name="connsiteX10" fmla="*/ 8488819 w 9027743"/>
              <a:gd name="connsiteY10" fmla="*/ 0 h 1447174"/>
              <a:gd name="connsiteX11" fmla="*/ 3004457 w 9027743"/>
              <a:gd name="connsiteY11" fmla="*/ 0 h 1447174"/>
              <a:gd name="connsiteX12" fmla="*/ 0 w 9027743"/>
              <a:gd name="connsiteY12" fmla="*/ 1447174 h 1447174"/>
              <a:gd name="connsiteX0" fmla="*/ 8488820 w 9027743"/>
              <a:gd name="connsiteY0" fmla="*/ 3 h 1447174"/>
              <a:gd name="connsiteX1" fmla="*/ 8488820 w 9027743"/>
              <a:gd name="connsiteY1" fmla="*/ 0 h 1447174"/>
              <a:gd name="connsiteX2" fmla="*/ 8488819 w 9027743"/>
              <a:gd name="connsiteY2" fmla="*/ 0 h 1447174"/>
              <a:gd name="connsiteX3" fmla="*/ 8488820 w 9027743"/>
              <a:gd name="connsiteY3" fmla="*/ 3 h 1447174"/>
              <a:gd name="connsiteX4" fmla="*/ 8488820 w 9027743"/>
              <a:gd name="connsiteY4" fmla="*/ 1447174 h 1447174"/>
              <a:gd name="connsiteX5" fmla="*/ 9027743 w 9027743"/>
              <a:gd name="connsiteY5" fmla="*/ 1447174 h 1447174"/>
              <a:gd name="connsiteX6" fmla="*/ 8488820 w 9027743"/>
              <a:gd name="connsiteY6" fmla="*/ 3 h 1447174"/>
              <a:gd name="connsiteX7" fmla="*/ 8488820 w 9027743"/>
              <a:gd name="connsiteY7" fmla="*/ 1447174 h 1447174"/>
              <a:gd name="connsiteX8" fmla="*/ 0 w 9027743"/>
              <a:gd name="connsiteY8" fmla="*/ 1447174 h 1447174"/>
              <a:gd name="connsiteX9" fmla="*/ 8488819 w 9027743"/>
              <a:gd name="connsiteY9" fmla="*/ 1447174 h 1447174"/>
              <a:gd name="connsiteX10" fmla="*/ 8488819 w 9027743"/>
              <a:gd name="connsiteY10" fmla="*/ 0 h 1447174"/>
              <a:gd name="connsiteX11" fmla="*/ 0 w 9027743"/>
              <a:gd name="connsiteY11" fmla="*/ 8708 h 1447174"/>
              <a:gd name="connsiteX12" fmla="*/ 0 w 9027743"/>
              <a:gd name="connsiteY12" fmla="*/ 1447174 h 1447174"/>
              <a:gd name="connsiteX0" fmla="*/ 8488820 w 9027743"/>
              <a:gd name="connsiteY0" fmla="*/ 4 h 1447175"/>
              <a:gd name="connsiteX1" fmla="*/ 8488820 w 9027743"/>
              <a:gd name="connsiteY1" fmla="*/ 1 h 1447175"/>
              <a:gd name="connsiteX2" fmla="*/ 8488819 w 9027743"/>
              <a:gd name="connsiteY2" fmla="*/ 1 h 1447175"/>
              <a:gd name="connsiteX3" fmla="*/ 8488820 w 9027743"/>
              <a:gd name="connsiteY3" fmla="*/ 4 h 1447175"/>
              <a:gd name="connsiteX4" fmla="*/ 8488820 w 9027743"/>
              <a:gd name="connsiteY4" fmla="*/ 1447175 h 1447175"/>
              <a:gd name="connsiteX5" fmla="*/ 9027743 w 9027743"/>
              <a:gd name="connsiteY5" fmla="*/ 1447175 h 1447175"/>
              <a:gd name="connsiteX6" fmla="*/ 8488820 w 9027743"/>
              <a:gd name="connsiteY6" fmla="*/ 4 h 1447175"/>
              <a:gd name="connsiteX7" fmla="*/ 8488820 w 9027743"/>
              <a:gd name="connsiteY7" fmla="*/ 1447175 h 1447175"/>
              <a:gd name="connsiteX8" fmla="*/ 0 w 9027743"/>
              <a:gd name="connsiteY8" fmla="*/ 1447175 h 1447175"/>
              <a:gd name="connsiteX9" fmla="*/ 8488819 w 9027743"/>
              <a:gd name="connsiteY9" fmla="*/ 1447175 h 1447175"/>
              <a:gd name="connsiteX10" fmla="*/ 8488819 w 9027743"/>
              <a:gd name="connsiteY10" fmla="*/ 1 h 1447175"/>
              <a:gd name="connsiteX11" fmla="*/ 0 w 9027743"/>
              <a:gd name="connsiteY11" fmla="*/ 0 h 1447175"/>
              <a:gd name="connsiteX12" fmla="*/ 0 w 9027743"/>
              <a:gd name="connsiteY12" fmla="*/ 1447175 h 144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027743" h="1447175">
                <a:moveTo>
                  <a:pt x="8488820" y="4"/>
                </a:moveTo>
                <a:lnTo>
                  <a:pt x="8488820" y="1"/>
                </a:lnTo>
                <a:lnTo>
                  <a:pt x="8488819" y="1"/>
                </a:lnTo>
                <a:cubicBezTo>
                  <a:pt x="8488819" y="2"/>
                  <a:pt x="8488820" y="3"/>
                  <a:pt x="8488820" y="4"/>
                </a:cubicBezTo>
                <a:close/>
                <a:moveTo>
                  <a:pt x="8488820" y="1447175"/>
                </a:moveTo>
                <a:lnTo>
                  <a:pt x="9027743" y="1447175"/>
                </a:lnTo>
                <a:lnTo>
                  <a:pt x="8488820" y="4"/>
                </a:lnTo>
                <a:lnTo>
                  <a:pt x="8488820" y="1447175"/>
                </a:lnTo>
                <a:close/>
                <a:moveTo>
                  <a:pt x="0" y="1447175"/>
                </a:moveTo>
                <a:lnTo>
                  <a:pt x="8488819" y="1447175"/>
                </a:lnTo>
                <a:lnTo>
                  <a:pt x="8488819" y="1"/>
                </a:lnTo>
                <a:lnTo>
                  <a:pt x="0" y="0"/>
                </a:lnTo>
                <a:lnTo>
                  <a:pt x="0" y="1447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 flipV="1">
            <a:off x="1506584" y="3179649"/>
            <a:ext cx="9936480" cy="1450602"/>
          </a:xfrm>
          <a:custGeom>
            <a:avLst/>
            <a:gdLst>
              <a:gd name="connsiteX0" fmla="*/ 5484363 w 6023286"/>
              <a:gd name="connsiteY0" fmla="*/ 3 h 1441893"/>
              <a:gd name="connsiteX1" fmla="*/ 5484363 w 6023286"/>
              <a:gd name="connsiteY1" fmla="*/ 0 h 1441893"/>
              <a:gd name="connsiteX2" fmla="*/ 5484362 w 6023286"/>
              <a:gd name="connsiteY2" fmla="*/ 0 h 1441893"/>
              <a:gd name="connsiteX3" fmla="*/ 5484363 w 6023286"/>
              <a:gd name="connsiteY3" fmla="*/ 1441893 h 1441893"/>
              <a:gd name="connsiteX4" fmla="*/ 6023286 w 6023286"/>
              <a:gd name="connsiteY4" fmla="*/ 1441893 h 1441893"/>
              <a:gd name="connsiteX5" fmla="*/ 5484363 w 6023286"/>
              <a:gd name="connsiteY5" fmla="*/ 3 h 1441893"/>
              <a:gd name="connsiteX6" fmla="*/ 0 w 6023286"/>
              <a:gd name="connsiteY6" fmla="*/ 1441893 h 1441893"/>
              <a:gd name="connsiteX7" fmla="*/ 5484362 w 6023286"/>
              <a:gd name="connsiteY7" fmla="*/ 1441893 h 1441893"/>
              <a:gd name="connsiteX8" fmla="*/ 5484362 w 6023286"/>
              <a:gd name="connsiteY8" fmla="*/ 0 h 1441893"/>
              <a:gd name="connsiteX9" fmla="*/ 0 w 6023286"/>
              <a:gd name="connsiteY9" fmla="*/ 0 h 1441893"/>
              <a:gd name="connsiteX0" fmla="*/ 8497529 w 9036452"/>
              <a:gd name="connsiteY0" fmla="*/ 3 h 1441893"/>
              <a:gd name="connsiteX1" fmla="*/ 8497529 w 9036452"/>
              <a:gd name="connsiteY1" fmla="*/ 0 h 1441893"/>
              <a:gd name="connsiteX2" fmla="*/ 8497528 w 9036452"/>
              <a:gd name="connsiteY2" fmla="*/ 0 h 1441893"/>
              <a:gd name="connsiteX3" fmla="*/ 8497529 w 9036452"/>
              <a:gd name="connsiteY3" fmla="*/ 3 h 1441893"/>
              <a:gd name="connsiteX4" fmla="*/ 8497529 w 9036452"/>
              <a:gd name="connsiteY4" fmla="*/ 1441893 h 1441893"/>
              <a:gd name="connsiteX5" fmla="*/ 9036452 w 9036452"/>
              <a:gd name="connsiteY5" fmla="*/ 1441893 h 1441893"/>
              <a:gd name="connsiteX6" fmla="*/ 8497529 w 9036452"/>
              <a:gd name="connsiteY6" fmla="*/ 3 h 1441893"/>
              <a:gd name="connsiteX7" fmla="*/ 8497529 w 9036452"/>
              <a:gd name="connsiteY7" fmla="*/ 1441893 h 1441893"/>
              <a:gd name="connsiteX8" fmla="*/ 0 w 9036452"/>
              <a:gd name="connsiteY8" fmla="*/ 1433185 h 1441893"/>
              <a:gd name="connsiteX9" fmla="*/ 8497528 w 9036452"/>
              <a:gd name="connsiteY9" fmla="*/ 1441893 h 1441893"/>
              <a:gd name="connsiteX10" fmla="*/ 8497528 w 9036452"/>
              <a:gd name="connsiteY10" fmla="*/ 0 h 1441893"/>
              <a:gd name="connsiteX11" fmla="*/ 3013166 w 9036452"/>
              <a:gd name="connsiteY11" fmla="*/ 0 h 1441893"/>
              <a:gd name="connsiteX12" fmla="*/ 0 w 9036452"/>
              <a:gd name="connsiteY12" fmla="*/ 1433185 h 1441893"/>
              <a:gd name="connsiteX0" fmla="*/ 8497529 w 9036452"/>
              <a:gd name="connsiteY0" fmla="*/ 8712 h 1450602"/>
              <a:gd name="connsiteX1" fmla="*/ 8497529 w 9036452"/>
              <a:gd name="connsiteY1" fmla="*/ 8709 h 1450602"/>
              <a:gd name="connsiteX2" fmla="*/ 8497528 w 9036452"/>
              <a:gd name="connsiteY2" fmla="*/ 8709 h 1450602"/>
              <a:gd name="connsiteX3" fmla="*/ 8497529 w 9036452"/>
              <a:gd name="connsiteY3" fmla="*/ 8712 h 1450602"/>
              <a:gd name="connsiteX4" fmla="*/ 8497529 w 9036452"/>
              <a:gd name="connsiteY4" fmla="*/ 1450602 h 1450602"/>
              <a:gd name="connsiteX5" fmla="*/ 9036452 w 9036452"/>
              <a:gd name="connsiteY5" fmla="*/ 1450602 h 1450602"/>
              <a:gd name="connsiteX6" fmla="*/ 8497529 w 9036452"/>
              <a:gd name="connsiteY6" fmla="*/ 8712 h 1450602"/>
              <a:gd name="connsiteX7" fmla="*/ 8497529 w 9036452"/>
              <a:gd name="connsiteY7" fmla="*/ 1450602 h 1450602"/>
              <a:gd name="connsiteX8" fmla="*/ 0 w 9036452"/>
              <a:gd name="connsiteY8" fmla="*/ 1441894 h 1450602"/>
              <a:gd name="connsiteX9" fmla="*/ 8497528 w 9036452"/>
              <a:gd name="connsiteY9" fmla="*/ 1450602 h 1450602"/>
              <a:gd name="connsiteX10" fmla="*/ 8497528 w 9036452"/>
              <a:gd name="connsiteY10" fmla="*/ 8709 h 1450602"/>
              <a:gd name="connsiteX11" fmla="*/ 8709 w 9036452"/>
              <a:gd name="connsiteY11" fmla="*/ 0 h 1450602"/>
              <a:gd name="connsiteX12" fmla="*/ 0 w 9036452"/>
              <a:gd name="connsiteY12" fmla="*/ 1441894 h 145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036452" h="1450602">
                <a:moveTo>
                  <a:pt x="8497529" y="8712"/>
                </a:moveTo>
                <a:lnTo>
                  <a:pt x="8497529" y="8709"/>
                </a:lnTo>
                <a:lnTo>
                  <a:pt x="8497528" y="8709"/>
                </a:lnTo>
                <a:cubicBezTo>
                  <a:pt x="8497528" y="8710"/>
                  <a:pt x="8497529" y="8711"/>
                  <a:pt x="8497529" y="8712"/>
                </a:cubicBezTo>
                <a:close/>
                <a:moveTo>
                  <a:pt x="8497529" y="1450602"/>
                </a:moveTo>
                <a:lnTo>
                  <a:pt x="9036452" y="1450602"/>
                </a:lnTo>
                <a:lnTo>
                  <a:pt x="8497529" y="8712"/>
                </a:lnTo>
                <a:lnTo>
                  <a:pt x="8497529" y="1450602"/>
                </a:lnTo>
                <a:close/>
                <a:moveTo>
                  <a:pt x="0" y="1441894"/>
                </a:moveTo>
                <a:lnTo>
                  <a:pt x="8497528" y="1450602"/>
                </a:lnTo>
                <a:lnTo>
                  <a:pt x="8497528" y="8709"/>
                </a:lnTo>
                <a:lnTo>
                  <a:pt x="8709" y="0"/>
                </a:lnTo>
                <a:cubicBezTo>
                  <a:pt x="8709" y="480631"/>
                  <a:pt x="0" y="961263"/>
                  <a:pt x="0" y="144189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 flipV="1">
            <a:off x="1506582" y="1634827"/>
            <a:ext cx="9936481" cy="1448025"/>
          </a:xfrm>
          <a:custGeom>
            <a:avLst/>
            <a:gdLst>
              <a:gd name="connsiteX0" fmla="*/ 5484363 w 6023286"/>
              <a:gd name="connsiteY0" fmla="*/ 3 h 1453633"/>
              <a:gd name="connsiteX1" fmla="*/ 5484363 w 6023286"/>
              <a:gd name="connsiteY1" fmla="*/ 0 h 1453633"/>
              <a:gd name="connsiteX2" fmla="*/ 5484362 w 6023286"/>
              <a:gd name="connsiteY2" fmla="*/ 0 h 1453633"/>
              <a:gd name="connsiteX3" fmla="*/ 5484363 w 6023286"/>
              <a:gd name="connsiteY3" fmla="*/ 1453633 h 1453633"/>
              <a:gd name="connsiteX4" fmla="*/ 6023286 w 6023286"/>
              <a:gd name="connsiteY4" fmla="*/ 1453633 h 1453633"/>
              <a:gd name="connsiteX5" fmla="*/ 5484363 w 6023286"/>
              <a:gd name="connsiteY5" fmla="*/ 3 h 1453633"/>
              <a:gd name="connsiteX6" fmla="*/ 0 w 6023286"/>
              <a:gd name="connsiteY6" fmla="*/ 1453633 h 1453633"/>
              <a:gd name="connsiteX7" fmla="*/ 5484362 w 6023286"/>
              <a:gd name="connsiteY7" fmla="*/ 1453633 h 1453633"/>
              <a:gd name="connsiteX8" fmla="*/ 5484362 w 6023286"/>
              <a:gd name="connsiteY8" fmla="*/ 0 h 1453633"/>
              <a:gd name="connsiteX9" fmla="*/ 0 w 6023286"/>
              <a:gd name="connsiteY9" fmla="*/ 0 h 1453633"/>
              <a:gd name="connsiteX0" fmla="*/ 7865303 w 8404226"/>
              <a:gd name="connsiteY0" fmla="*/ 3 h 1453633"/>
              <a:gd name="connsiteX1" fmla="*/ 7865303 w 8404226"/>
              <a:gd name="connsiteY1" fmla="*/ 0 h 1453633"/>
              <a:gd name="connsiteX2" fmla="*/ 7865302 w 8404226"/>
              <a:gd name="connsiteY2" fmla="*/ 0 h 1453633"/>
              <a:gd name="connsiteX3" fmla="*/ 7865303 w 8404226"/>
              <a:gd name="connsiteY3" fmla="*/ 3 h 1453633"/>
              <a:gd name="connsiteX4" fmla="*/ 7865303 w 8404226"/>
              <a:gd name="connsiteY4" fmla="*/ 1453633 h 1453633"/>
              <a:gd name="connsiteX5" fmla="*/ 8404226 w 8404226"/>
              <a:gd name="connsiteY5" fmla="*/ 1453633 h 1453633"/>
              <a:gd name="connsiteX6" fmla="*/ 7865303 w 8404226"/>
              <a:gd name="connsiteY6" fmla="*/ 3 h 1453633"/>
              <a:gd name="connsiteX7" fmla="*/ 7865303 w 8404226"/>
              <a:gd name="connsiteY7" fmla="*/ 1453633 h 1453633"/>
              <a:gd name="connsiteX8" fmla="*/ 0 w 8404226"/>
              <a:gd name="connsiteY8" fmla="*/ 1453633 h 1453633"/>
              <a:gd name="connsiteX9" fmla="*/ 7865302 w 8404226"/>
              <a:gd name="connsiteY9" fmla="*/ 1453633 h 1453633"/>
              <a:gd name="connsiteX10" fmla="*/ 7865302 w 8404226"/>
              <a:gd name="connsiteY10" fmla="*/ 0 h 1453633"/>
              <a:gd name="connsiteX11" fmla="*/ 2380940 w 8404226"/>
              <a:gd name="connsiteY11" fmla="*/ 0 h 1453633"/>
              <a:gd name="connsiteX12" fmla="*/ 0 w 8404226"/>
              <a:gd name="connsiteY12" fmla="*/ 1453633 h 1453633"/>
              <a:gd name="connsiteX0" fmla="*/ 7865303 w 8404226"/>
              <a:gd name="connsiteY0" fmla="*/ 3 h 1453633"/>
              <a:gd name="connsiteX1" fmla="*/ 7865303 w 8404226"/>
              <a:gd name="connsiteY1" fmla="*/ 0 h 1453633"/>
              <a:gd name="connsiteX2" fmla="*/ 7865302 w 8404226"/>
              <a:gd name="connsiteY2" fmla="*/ 0 h 1453633"/>
              <a:gd name="connsiteX3" fmla="*/ 7865303 w 8404226"/>
              <a:gd name="connsiteY3" fmla="*/ 3 h 1453633"/>
              <a:gd name="connsiteX4" fmla="*/ 7865303 w 8404226"/>
              <a:gd name="connsiteY4" fmla="*/ 1453633 h 1453633"/>
              <a:gd name="connsiteX5" fmla="*/ 8404226 w 8404226"/>
              <a:gd name="connsiteY5" fmla="*/ 1453633 h 1453633"/>
              <a:gd name="connsiteX6" fmla="*/ 7865303 w 8404226"/>
              <a:gd name="connsiteY6" fmla="*/ 3 h 1453633"/>
              <a:gd name="connsiteX7" fmla="*/ 7865303 w 8404226"/>
              <a:gd name="connsiteY7" fmla="*/ 1453633 h 1453633"/>
              <a:gd name="connsiteX8" fmla="*/ 0 w 8404226"/>
              <a:gd name="connsiteY8" fmla="*/ 1453633 h 1453633"/>
              <a:gd name="connsiteX9" fmla="*/ 7865302 w 8404226"/>
              <a:gd name="connsiteY9" fmla="*/ 1453633 h 1453633"/>
              <a:gd name="connsiteX10" fmla="*/ 7865302 w 8404226"/>
              <a:gd name="connsiteY10" fmla="*/ 0 h 1453633"/>
              <a:gd name="connsiteX11" fmla="*/ 24296 w 8404226"/>
              <a:gd name="connsiteY11" fmla="*/ 0 h 1453633"/>
              <a:gd name="connsiteX12" fmla="*/ 0 w 8404226"/>
              <a:gd name="connsiteY12" fmla="*/ 1453633 h 1453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404226" h="1453633">
                <a:moveTo>
                  <a:pt x="7865303" y="3"/>
                </a:moveTo>
                <a:lnTo>
                  <a:pt x="7865303" y="0"/>
                </a:lnTo>
                <a:lnTo>
                  <a:pt x="7865302" y="0"/>
                </a:lnTo>
                <a:cubicBezTo>
                  <a:pt x="7865302" y="1"/>
                  <a:pt x="7865303" y="2"/>
                  <a:pt x="7865303" y="3"/>
                </a:cubicBezTo>
                <a:close/>
                <a:moveTo>
                  <a:pt x="7865303" y="1453633"/>
                </a:moveTo>
                <a:lnTo>
                  <a:pt x="8404226" y="1453633"/>
                </a:lnTo>
                <a:lnTo>
                  <a:pt x="7865303" y="3"/>
                </a:lnTo>
                <a:lnTo>
                  <a:pt x="7865303" y="1453633"/>
                </a:lnTo>
                <a:close/>
                <a:moveTo>
                  <a:pt x="0" y="1453633"/>
                </a:moveTo>
                <a:lnTo>
                  <a:pt x="7865302" y="1453633"/>
                </a:lnTo>
                <a:lnTo>
                  <a:pt x="7865302" y="0"/>
                </a:lnTo>
                <a:lnTo>
                  <a:pt x="24296" y="0"/>
                </a:lnTo>
                <a:cubicBezTo>
                  <a:pt x="24296" y="484544"/>
                  <a:pt x="0" y="969089"/>
                  <a:pt x="0" y="145363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" name="Group 15"/>
          <p:cNvGrpSpPr/>
          <p:nvPr/>
        </p:nvGrpSpPr>
        <p:grpSpPr>
          <a:xfrm>
            <a:off x="1524000" y="1636255"/>
            <a:ext cx="2868090" cy="1450896"/>
            <a:chOff x="0" y="1636255"/>
            <a:chExt cx="2868090" cy="1450896"/>
          </a:xfrm>
        </p:grpSpPr>
        <p:sp>
          <p:nvSpPr>
            <p:cNvPr id="96" name="Freeform 95"/>
            <p:cNvSpPr/>
            <p:nvPr/>
          </p:nvSpPr>
          <p:spPr>
            <a:xfrm flipV="1">
              <a:off x="0" y="1636255"/>
              <a:ext cx="2542903" cy="1450896"/>
            </a:xfrm>
            <a:custGeom>
              <a:avLst/>
              <a:gdLst>
                <a:gd name="connsiteX0" fmla="*/ 3189571 w 3728494"/>
                <a:gd name="connsiteY0" fmla="*/ 3 h 1450896"/>
                <a:gd name="connsiteX1" fmla="*/ 3189571 w 3728494"/>
                <a:gd name="connsiteY1" fmla="*/ 0 h 1450896"/>
                <a:gd name="connsiteX2" fmla="*/ 3189570 w 3728494"/>
                <a:gd name="connsiteY2" fmla="*/ 0 h 1450896"/>
                <a:gd name="connsiteX3" fmla="*/ 3189571 w 3728494"/>
                <a:gd name="connsiteY3" fmla="*/ 1450896 h 1450896"/>
                <a:gd name="connsiteX4" fmla="*/ 3728494 w 3728494"/>
                <a:gd name="connsiteY4" fmla="*/ 1450896 h 1450896"/>
                <a:gd name="connsiteX5" fmla="*/ 3189571 w 3728494"/>
                <a:gd name="connsiteY5" fmla="*/ 3 h 1450896"/>
                <a:gd name="connsiteX6" fmla="*/ 0 w 3728494"/>
                <a:gd name="connsiteY6" fmla="*/ 1450896 h 1450896"/>
                <a:gd name="connsiteX7" fmla="*/ 3189570 w 3728494"/>
                <a:gd name="connsiteY7" fmla="*/ 1450896 h 1450896"/>
                <a:gd name="connsiteX8" fmla="*/ 3189570 w 3728494"/>
                <a:gd name="connsiteY8" fmla="*/ 0 h 1450896"/>
                <a:gd name="connsiteX9" fmla="*/ 0 w 3728494"/>
                <a:gd name="connsiteY9" fmla="*/ 0 h 1450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28494" h="1450896">
                  <a:moveTo>
                    <a:pt x="3189571" y="3"/>
                  </a:moveTo>
                  <a:lnTo>
                    <a:pt x="3189571" y="0"/>
                  </a:lnTo>
                  <a:lnTo>
                    <a:pt x="3189570" y="0"/>
                  </a:lnTo>
                  <a:close/>
                  <a:moveTo>
                    <a:pt x="3189571" y="1450896"/>
                  </a:moveTo>
                  <a:lnTo>
                    <a:pt x="3728494" y="1450896"/>
                  </a:lnTo>
                  <a:lnTo>
                    <a:pt x="3189571" y="3"/>
                  </a:lnTo>
                  <a:close/>
                  <a:moveTo>
                    <a:pt x="0" y="1450896"/>
                  </a:moveTo>
                  <a:lnTo>
                    <a:pt x="3189570" y="1450896"/>
                  </a:lnTo>
                  <a:lnTo>
                    <a:pt x="31895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67264" y="2085111"/>
              <a:ext cx="260082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200" dirty="0">
                  <a:solidFill>
                    <a:schemeClr val="bg1"/>
                  </a:solidFill>
                  <a:latin typeface="+mj-lt"/>
                </a:rPr>
                <a:t>Literacy</a:t>
              </a:r>
            </a:p>
          </p:txBody>
        </p:sp>
      </p:grpSp>
      <p:sp>
        <p:nvSpPr>
          <p:cNvPr id="42" name="Rectangle 41"/>
          <p:cNvSpPr/>
          <p:nvPr/>
        </p:nvSpPr>
        <p:spPr>
          <a:xfrm>
            <a:off x="4135418" y="1873814"/>
            <a:ext cx="6510551" cy="95410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1400" b="1" dirty="0"/>
              <a:t>accessing, using and reasoning critically with mathematical content, information and ideas represented in multiple ways in order to engage in and manage the mathematical demands of a range of situations in adult life</a:t>
            </a:r>
            <a:r>
              <a:rPr lang="en-US" sz="1400" b="1" dirty="0" smtClean="0">
                <a:solidFill>
                  <a:schemeClr val="tx2"/>
                </a:solidFill>
              </a:rPr>
              <a:t>.</a:t>
            </a:r>
            <a:endParaRPr lang="en-US" sz="1400" b="1" dirty="0">
              <a:solidFill>
                <a:schemeClr val="tx2"/>
              </a:solidFill>
            </a:endParaRPr>
          </a:p>
        </p:txBody>
      </p:sp>
      <p:grpSp>
        <p:nvGrpSpPr>
          <p:cNvPr id="4" name="Group 16"/>
          <p:cNvGrpSpPr/>
          <p:nvPr/>
        </p:nvGrpSpPr>
        <p:grpSpPr>
          <a:xfrm>
            <a:off x="1524000" y="3153883"/>
            <a:ext cx="3639492" cy="1441891"/>
            <a:chOff x="0" y="3153882"/>
            <a:chExt cx="3639492" cy="1441891"/>
          </a:xfrm>
        </p:grpSpPr>
        <p:sp>
          <p:nvSpPr>
            <p:cNvPr id="97" name="Freeform 96"/>
            <p:cNvSpPr/>
            <p:nvPr/>
          </p:nvSpPr>
          <p:spPr>
            <a:xfrm flipV="1">
              <a:off x="0" y="3153882"/>
              <a:ext cx="2542903" cy="1441891"/>
            </a:xfrm>
            <a:custGeom>
              <a:avLst/>
              <a:gdLst>
                <a:gd name="connsiteX0" fmla="*/ 3189571 w 3728494"/>
                <a:gd name="connsiteY0" fmla="*/ 3 h 1441891"/>
                <a:gd name="connsiteX1" fmla="*/ 3189571 w 3728494"/>
                <a:gd name="connsiteY1" fmla="*/ 0 h 1441891"/>
                <a:gd name="connsiteX2" fmla="*/ 3189570 w 3728494"/>
                <a:gd name="connsiteY2" fmla="*/ 0 h 1441891"/>
                <a:gd name="connsiteX3" fmla="*/ 3189571 w 3728494"/>
                <a:gd name="connsiteY3" fmla="*/ 1441891 h 1441891"/>
                <a:gd name="connsiteX4" fmla="*/ 3728494 w 3728494"/>
                <a:gd name="connsiteY4" fmla="*/ 1441891 h 1441891"/>
                <a:gd name="connsiteX5" fmla="*/ 3189571 w 3728494"/>
                <a:gd name="connsiteY5" fmla="*/ 3 h 1441891"/>
                <a:gd name="connsiteX6" fmla="*/ 0 w 3728494"/>
                <a:gd name="connsiteY6" fmla="*/ 1441891 h 1441891"/>
                <a:gd name="connsiteX7" fmla="*/ 3189570 w 3728494"/>
                <a:gd name="connsiteY7" fmla="*/ 1441891 h 1441891"/>
                <a:gd name="connsiteX8" fmla="*/ 3189570 w 3728494"/>
                <a:gd name="connsiteY8" fmla="*/ 0 h 1441891"/>
                <a:gd name="connsiteX9" fmla="*/ 0 w 3728494"/>
                <a:gd name="connsiteY9" fmla="*/ 0 h 144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28494" h="1441891">
                  <a:moveTo>
                    <a:pt x="3189571" y="3"/>
                  </a:moveTo>
                  <a:lnTo>
                    <a:pt x="3189571" y="0"/>
                  </a:lnTo>
                  <a:lnTo>
                    <a:pt x="3189570" y="0"/>
                  </a:lnTo>
                  <a:close/>
                  <a:moveTo>
                    <a:pt x="3189571" y="1441891"/>
                  </a:moveTo>
                  <a:lnTo>
                    <a:pt x="3728494" y="1441891"/>
                  </a:lnTo>
                  <a:lnTo>
                    <a:pt x="3189571" y="3"/>
                  </a:lnTo>
                  <a:close/>
                  <a:moveTo>
                    <a:pt x="0" y="1441891"/>
                  </a:moveTo>
                  <a:lnTo>
                    <a:pt x="3189570" y="1441891"/>
                  </a:lnTo>
                  <a:lnTo>
                    <a:pt x="31895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C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67263" y="3643995"/>
              <a:ext cx="337222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200" dirty="0">
                  <a:solidFill>
                    <a:schemeClr val="bg1"/>
                  </a:solidFill>
                  <a:latin typeface="+mj-lt"/>
                </a:rPr>
                <a:t>Numeracy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4135417" y="3313135"/>
            <a:ext cx="6408565" cy="112338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GB" sz="1400" b="1" dirty="0"/>
              <a:t>accessing, using and reasoning critically with mathematical content, information and ideas represented in multiple ways in order to engage in and manage the mathematical demands of a range of situations in adult life</a:t>
            </a:r>
            <a:r>
              <a:rPr lang="en-GB" sz="1400" b="1" dirty="0" smtClean="0"/>
              <a:t>.</a:t>
            </a:r>
            <a:endParaRPr lang="en-US" sz="10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1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5" name="Group 103"/>
          <p:cNvGrpSpPr/>
          <p:nvPr/>
        </p:nvGrpSpPr>
        <p:grpSpPr>
          <a:xfrm>
            <a:off x="1524000" y="4661198"/>
            <a:ext cx="2868090" cy="1445039"/>
            <a:chOff x="0" y="4661197"/>
            <a:chExt cx="2868090" cy="1445039"/>
          </a:xfrm>
        </p:grpSpPr>
        <p:sp>
          <p:nvSpPr>
            <p:cNvPr id="98" name="Freeform 97"/>
            <p:cNvSpPr/>
            <p:nvPr/>
          </p:nvSpPr>
          <p:spPr>
            <a:xfrm flipV="1">
              <a:off x="0" y="4661197"/>
              <a:ext cx="2542903" cy="1445039"/>
            </a:xfrm>
            <a:custGeom>
              <a:avLst/>
              <a:gdLst>
                <a:gd name="connsiteX0" fmla="*/ 3189571 w 3728494"/>
                <a:gd name="connsiteY0" fmla="*/ 2 h 840548"/>
                <a:gd name="connsiteX1" fmla="*/ 3189571 w 3728494"/>
                <a:gd name="connsiteY1" fmla="*/ 0 h 840548"/>
                <a:gd name="connsiteX2" fmla="*/ 3189570 w 3728494"/>
                <a:gd name="connsiteY2" fmla="*/ 0 h 840548"/>
                <a:gd name="connsiteX3" fmla="*/ 3189571 w 3728494"/>
                <a:gd name="connsiteY3" fmla="*/ 840548 h 840548"/>
                <a:gd name="connsiteX4" fmla="*/ 3728494 w 3728494"/>
                <a:gd name="connsiteY4" fmla="*/ 840548 h 840548"/>
                <a:gd name="connsiteX5" fmla="*/ 3189571 w 3728494"/>
                <a:gd name="connsiteY5" fmla="*/ 2 h 840548"/>
                <a:gd name="connsiteX6" fmla="*/ 0 w 3728494"/>
                <a:gd name="connsiteY6" fmla="*/ 840548 h 840548"/>
                <a:gd name="connsiteX7" fmla="*/ 3189570 w 3728494"/>
                <a:gd name="connsiteY7" fmla="*/ 840548 h 840548"/>
                <a:gd name="connsiteX8" fmla="*/ 3189570 w 3728494"/>
                <a:gd name="connsiteY8" fmla="*/ 0 h 840548"/>
                <a:gd name="connsiteX9" fmla="*/ 0 w 3728494"/>
                <a:gd name="connsiteY9" fmla="*/ 0 h 84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28494" h="840548">
                  <a:moveTo>
                    <a:pt x="3189571" y="2"/>
                  </a:moveTo>
                  <a:lnTo>
                    <a:pt x="3189571" y="0"/>
                  </a:lnTo>
                  <a:lnTo>
                    <a:pt x="3189570" y="0"/>
                  </a:lnTo>
                  <a:close/>
                  <a:moveTo>
                    <a:pt x="3189571" y="840548"/>
                  </a:moveTo>
                  <a:lnTo>
                    <a:pt x="3728494" y="840548"/>
                  </a:lnTo>
                  <a:lnTo>
                    <a:pt x="3189571" y="2"/>
                  </a:lnTo>
                  <a:close/>
                  <a:moveTo>
                    <a:pt x="0" y="840548"/>
                  </a:moveTo>
                  <a:lnTo>
                    <a:pt x="3189570" y="840548"/>
                  </a:lnTo>
                  <a:lnTo>
                    <a:pt x="31895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81996" y="4797152"/>
              <a:ext cx="268609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+mj-lt"/>
                </a:rPr>
                <a:t>Adaptive Problem 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Solving</a:t>
              </a:r>
            </a:p>
            <a:p>
              <a:endParaRPr lang="en-GB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4135416" y="4798941"/>
            <a:ext cx="5966527" cy="116955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tabLst>
                <a:tab pos="539750" algn="l"/>
                <a:tab pos="756285" algn="l"/>
                <a:tab pos="972185" algn="l"/>
              </a:tabLst>
            </a:pPr>
            <a:r>
              <a:rPr lang="en-GB" sz="1400" b="1" dirty="0"/>
              <a:t>the capacity to achieve one’s goals in a dynamic situation, in which a method for solution is not immediately available. It requires engaging in cognitive and metacognitive processes to define the problem, search for information, and apply a solution in a variety of information environments and contexts</a:t>
            </a:r>
            <a:endParaRPr lang="en-GB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524000" y="6295124"/>
            <a:ext cx="513434" cy="365125"/>
          </a:xfrm>
          <a:prstGeom prst="rect">
            <a:avLst/>
          </a:prstGeom>
        </p:spPr>
        <p:txBody>
          <a:bodyPr/>
          <a:lstStyle/>
          <a:p>
            <a:fld id="{BDEBB3E9-AE79-4C1E-AB43-19CAFC38B90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639616" y="188641"/>
            <a:ext cx="7632848" cy="8831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Skills Assessed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884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9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825904"/>
              </p:ext>
            </p:extLst>
          </p:nvPr>
        </p:nvGraphicFramePr>
        <p:xfrm>
          <a:off x="2146299" y="1511298"/>
          <a:ext cx="7494089" cy="4439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0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Section</a:t>
                      </a:r>
                      <a:endParaRPr lang="en-GB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Content</a:t>
                      </a:r>
                      <a:endParaRPr lang="en-GB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3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Background Information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B</a:t>
                      </a:r>
                      <a:endParaRPr lang="en-GB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and Training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C</a:t>
                      </a:r>
                      <a:endParaRPr lang="en-GB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Labour Force status and work history</a:t>
                      </a:r>
                      <a:endParaRPr lang="en-GB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D</a:t>
                      </a:r>
                      <a:endParaRPr lang="en-GB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Characteristics of current job</a:t>
                      </a:r>
                      <a:endParaRPr lang="en-GB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9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E</a:t>
                      </a:r>
                      <a:endParaRPr lang="en-GB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Characteristics of last job (if unemployed and worked in last 5 years)</a:t>
                      </a:r>
                      <a:endParaRPr lang="en-GB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F</a:t>
                      </a:r>
                      <a:endParaRPr lang="en-GB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Literacy, Numeracy and ICT Practices at Work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G</a:t>
                      </a:r>
                      <a:endParaRPr lang="en-GB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Literacy, Numeracy and ICT Practices in Everyday Life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H</a:t>
                      </a:r>
                      <a:endParaRPr lang="en-GB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Environment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58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I</a:t>
                      </a:r>
                      <a:endParaRPr lang="en-GB" sz="14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About Yourself (social</a:t>
                      </a:r>
                      <a:r>
                        <a:rPr kumimoji="0"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trust, cultural capital, family situation when young , parental</a:t>
                      </a:r>
                      <a:r>
                        <a:rPr kumimoji="0"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background)</a:t>
                      </a:r>
                      <a:endParaRPr kumimoji="0" lang="en-GB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J</a:t>
                      </a:r>
                      <a:endParaRPr lang="en-GB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Personality traits (the Big 5)</a:t>
                      </a:r>
                      <a:endParaRPr kumimoji="0" lang="en-GB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background questionnaire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8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4000" y="4859382"/>
            <a:ext cx="10958400" cy="12678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Comparable measures over time:</a:t>
            </a:r>
          </a:p>
          <a:p>
            <a:r>
              <a:rPr lang="en-GB" sz="2400" dirty="0" smtClean="0"/>
              <a:t>Literacy: from 1994 to 2022/23, </a:t>
            </a:r>
          </a:p>
          <a:p>
            <a:r>
              <a:rPr lang="en-GB" sz="2400" dirty="0" smtClean="0"/>
              <a:t>Numeracy: from 2007 to 2022/23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International assessments of adult literacy 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430764"/>
              </p:ext>
            </p:extLst>
          </p:nvPr>
        </p:nvGraphicFramePr>
        <p:xfrm>
          <a:off x="636951" y="1523324"/>
          <a:ext cx="10691049" cy="280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402">
                  <a:extLst>
                    <a:ext uri="{9D8B030D-6E8A-4147-A177-3AD203B41FA5}">
                      <a16:colId xmlns:a16="http://schemas.microsoft.com/office/drawing/2014/main" val="3378239148"/>
                    </a:ext>
                  </a:extLst>
                </a:gridCol>
                <a:gridCol w="2281182">
                  <a:extLst>
                    <a:ext uri="{9D8B030D-6E8A-4147-A177-3AD203B41FA5}">
                      <a16:colId xmlns:a16="http://schemas.microsoft.com/office/drawing/2014/main" val="2961133846"/>
                    </a:ext>
                  </a:extLst>
                </a:gridCol>
                <a:gridCol w="1682212">
                  <a:extLst>
                    <a:ext uri="{9D8B030D-6E8A-4147-A177-3AD203B41FA5}">
                      <a16:colId xmlns:a16="http://schemas.microsoft.com/office/drawing/2014/main" val="1475640943"/>
                    </a:ext>
                  </a:extLst>
                </a:gridCol>
                <a:gridCol w="4800253">
                  <a:extLst>
                    <a:ext uri="{9D8B030D-6E8A-4147-A177-3AD203B41FA5}">
                      <a16:colId xmlns:a16="http://schemas.microsoft.com/office/drawing/2014/main" val="1264112899"/>
                    </a:ext>
                  </a:extLst>
                </a:gridCol>
              </a:tblGrid>
              <a:tr h="673856">
                <a:tc>
                  <a:txBody>
                    <a:bodyPr/>
                    <a:lstStyle/>
                    <a:p>
                      <a:r>
                        <a:rPr lang="en-GB" dirty="0" smtClean="0"/>
                        <a:t>Study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Date(s) of data</a:t>
                      </a:r>
                      <a:r>
                        <a:rPr lang="en-GB" baseline="0" dirty="0" smtClean="0"/>
                        <a:t> collection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No. of Countries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Skills assessed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509227"/>
                  </a:ext>
                </a:extLst>
              </a:tr>
              <a:tr h="390408">
                <a:tc>
                  <a:txBody>
                    <a:bodyPr/>
                    <a:lstStyle/>
                    <a:p>
                      <a:r>
                        <a:rPr lang="en-GB" dirty="0" smtClean="0"/>
                        <a:t>IALS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1994, 1996, 1998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Literacy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674798"/>
                  </a:ext>
                </a:extLst>
              </a:tr>
              <a:tr h="390408">
                <a:tc>
                  <a:txBody>
                    <a:bodyPr/>
                    <a:lstStyle/>
                    <a:p>
                      <a:r>
                        <a:rPr lang="en-GB" dirty="0" smtClean="0"/>
                        <a:t>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2003,</a:t>
                      </a:r>
                      <a:r>
                        <a:rPr lang="en-GB" baseline="0" dirty="0" smtClean="0"/>
                        <a:t> 2007/08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Literacy, Numeracy, Problem Solving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02464"/>
                  </a:ext>
                </a:extLst>
              </a:tr>
              <a:tr h="673856">
                <a:tc>
                  <a:txBody>
                    <a:bodyPr/>
                    <a:lstStyle/>
                    <a:p>
                      <a:r>
                        <a:rPr lang="en-GB" dirty="0" smtClean="0"/>
                        <a:t>PIAAC (Cycle 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2011-12, 2014, 2016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Literacy, Numeracy, Problem Solving in Technology-Rich Environments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012337"/>
                  </a:ext>
                </a:extLst>
              </a:tr>
              <a:tr h="6719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PIAAC (Cycle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2022-23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Literacy, Numeracy, Adaptive Problem Solving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743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2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Some Results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3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34809579"/>
              </p:ext>
            </p:extLst>
          </p:nvPr>
        </p:nvGraphicFramePr>
        <p:xfrm>
          <a:off x="927463" y="1449976"/>
          <a:ext cx="10293532" cy="4807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58537" y="235131"/>
            <a:ext cx="10215153" cy="927463"/>
          </a:xfrm>
        </p:spPr>
        <p:txBody>
          <a:bodyPr>
            <a:normAutofit/>
          </a:bodyPr>
          <a:lstStyle/>
          <a:p>
            <a:pPr algn="l"/>
            <a:r>
              <a:rPr lang="fr-FR" sz="3600" dirty="0" err="1"/>
              <a:t>Literacy</a:t>
            </a:r>
            <a:r>
              <a:rPr lang="fr-FR" sz="3600" dirty="0"/>
              <a:t> </a:t>
            </a:r>
            <a:r>
              <a:rPr lang="fr-FR" sz="3600" dirty="0" err="1"/>
              <a:t>proficiency</a:t>
            </a:r>
            <a:r>
              <a:rPr lang="fr-FR" sz="3600" dirty="0"/>
              <a:t> of </a:t>
            </a:r>
            <a:r>
              <a:rPr lang="fr-FR" sz="3600" dirty="0" err="1"/>
              <a:t>adults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0396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1524000" y="-209924"/>
            <a:ext cx="9036496" cy="11769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/>
              <a:t>Literacy</a:t>
            </a:r>
            <a:r>
              <a:rPr lang="fr-FR" dirty="0"/>
              <a:t> and socio-</a:t>
            </a:r>
            <a:r>
              <a:rPr lang="fr-FR" dirty="0" err="1"/>
              <a:t>demographic</a:t>
            </a:r>
            <a:endParaRPr lang="fr-FR" dirty="0"/>
          </a:p>
          <a:p>
            <a:r>
              <a:rPr lang="fr-FR" dirty="0" err="1"/>
              <a:t>c</a:t>
            </a:r>
            <a:r>
              <a:rPr lang="fr-FR" dirty="0" err="1"/>
              <a:t>haracteristics</a:t>
            </a:r>
            <a:r>
              <a:rPr lang="fr-FR" dirty="0"/>
              <a:t>: a </a:t>
            </a:r>
            <a:r>
              <a:rPr lang="fr-FR" dirty="0" err="1"/>
              <a:t>summary</a:t>
            </a:r>
            <a:r>
              <a:rPr lang="fr-FR" dirty="0"/>
              <a:t> – </a:t>
            </a:r>
            <a:r>
              <a:rPr lang="fr-FR" dirty="0">
                <a:solidFill>
                  <a:schemeClr val="accent6"/>
                </a:solidFill>
              </a:rPr>
              <a:t>OECD </a:t>
            </a:r>
            <a:r>
              <a:rPr lang="fr-FR" dirty="0" err="1">
                <a:solidFill>
                  <a:schemeClr val="accent6"/>
                </a:solidFill>
              </a:rPr>
              <a:t>average</a:t>
            </a:r>
            <a:endParaRPr lang="en-GB" dirty="0">
              <a:solidFill>
                <a:schemeClr val="accent6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51196806"/>
              </p:ext>
            </p:extLst>
          </p:nvPr>
        </p:nvGraphicFramePr>
        <p:xfrm>
          <a:off x="3266620" y="1420837"/>
          <a:ext cx="8240752" cy="49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9478" y="452786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Age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1388" y="3649833"/>
            <a:ext cx="1735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chemeClr val="tx2">
                    <a:lumMod val="75000"/>
                  </a:schemeClr>
                </a:solidFill>
              </a:rPr>
              <a:t>Educational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b="1" dirty="0" err="1">
                <a:solidFill>
                  <a:schemeClr val="tx2">
                    <a:lumMod val="75000"/>
                  </a:schemeClr>
                </a:solidFill>
              </a:rPr>
              <a:t>Attainment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6120" y="2771803"/>
            <a:ext cx="1585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   Parents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’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fr-FR" b="1" dirty="0" err="1" smtClean="0">
                <a:solidFill>
                  <a:schemeClr val="tx2">
                    <a:lumMod val="75000"/>
                  </a:schemeClr>
                </a:solidFill>
              </a:rPr>
              <a:t>education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6432" y="2215862"/>
            <a:ext cx="1930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          </a:t>
            </a:r>
            <a:r>
              <a:rPr lang="fr-FR" b="1" dirty="0" err="1" smtClean="0">
                <a:solidFill>
                  <a:schemeClr val="tx2">
                    <a:lumMod val="75000"/>
                  </a:schemeClr>
                </a:solidFill>
              </a:rPr>
              <a:t>Gender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71404" y="6369109"/>
            <a:ext cx="1282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Score points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621508" y="5179351"/>
            <a:ext cx="1645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Immigrant background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64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 animBg="0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CDE_Français_blanc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OCDE_Français_blanc</Template>
  <TotalTime>295</TotalTime>
  <Words>727</Words>
  <Application>Microsoft Office PowerPoint</Application>
  <PresentationFormat>Widescreen</PresentationFormat>
  <Paragraphs>121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PGothic</vt:lpstr>
      <vt:lpstr>SimSun</vt:lpstr>
      <vt:lpstr>Arial</vt:lpstr>
      <vt:lpstr>Calibri</vt:lpstr>
      <vt:lpstr>Georgia</vt:lpstr>
      <vt:lpstr>Helvetica 65 Medium</vt:lpstr>
      <vt:lpstr>Times New Roman</vt:lpstr>
      <vt:lpstr>OCDE_Français_blanc</vt:lpstr>
      <vt:lpstr>PIAAC: a brief introduction </vt:lpstr>
      <vt:lpstr>Purpose</vt:lpstr>
      <vt:lpstr>PIAAC: the basics </vt:lpstr>
      <vt:lpstr>Skills Assessed</vt:lpstr>
      <vt:lpstr>The background questionnaire</vt:lpstr>
      <vt:lpstr>International assessments of adult literacy </vt:lpstr>
      <vt:lpstr>PowerPoint Presentation</vt:lpstr>
      <vt:lpstr>Literacy proficiency of adults</vt:lpstr>
      <vt:lpstr>PowerPoint Presentation</vt:lpstr>
      <vt:lpstr>Skill proficiency and age: OECD</vt:lpstr>
      <vt:lpstr>PowerPoint Presentation</vt:lpstr>
      <vt:lpstr>Research using PIAAC data</vt:lpstr>
      <vt:lpstr> Where to start… </vt:lpstr>
      <vt:lpstr>Find Out More About PIAAC at: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PIAAC: a brief introduction</dc:title>
  <dc:creator>THORN William, EDU/SBS</dc:creator>
  <cp:lastModifiedBy>THORN William, EDU/SBS</cp:lastModifiedBy>
  <cp:revision>17</cp:revision>
  <dcterms:created xsi:type="dcterms:W3CDTF">2021-09-14T08:53:00Z</dcterms:created>
  <dcterms:modified xsi:type="dcterms:W3CDTF">2021-09-14T13:48:31Z</dcterms:modified>
</cp:coreProperties>
</file>