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3" r:id="rId2"/>
    <p:sldId id="384" r:id="rId3"/>
    <p:sldId id="310" r:id="rId4"/>
    <p:sldId id="311" r:id="rId5"/>
    <p:sldId id="262" r:id="rId6"/>
    <p:sldId id="27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96507-70B8-48BF-A9FA-B80DD263D52D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E7FC-5619-444E-A358-4A70DA0322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8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893815-0AB7-43CA-A9C6-B29E753678A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527B9E-8519-44B5-AAA6-B6A1313AFEE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8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AE4A7-BC8E-460D-BCF2-97B91F4D4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D8BEEB-6C15-4652-AE5A-FB681CE07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6131E0-D2F1-415F-940B-C4F9A8EF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5E767E-822F-46CE-BFD0-4DFC09B4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472B45-0DFA-491D-9280-E81C4402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9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8D73-17F7-4A4F-AF66-B26A65070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9B87968-EE3A-4437-8240-73DBD5584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B98D43-BB7A-47BB-AE77-EDBF8DCF3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65FE9B-6598-4F47-BA5A-AA9D9E82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71BE8F-D709-4436-A794-1CA8A97B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BC40631-D857-4418-914B-B0A39520D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CDE476-4879-4BFB-8866-FF4A11ACE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9B6D28-D12B-431F-A51E-4EF64926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17A0B4-9631-47A9-A404-A388FBC2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1C23DD-355C-4D01-86A9-D8CAC27C6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8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256E2-D4B8-489D-81F3-450A6E50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0FC4D2-A29B-4B6B-9287-F1486870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05CB17-B3E6-49BB-90C0-8A95110D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C1CD23-A40E-4927-A2D4-0B1F5A93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C3E217-CF03-4056-A844-E55FC37B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F2ACA-8325-43C2-A660-C34BFF081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1CA712-B183-4C9F-B64F-26107434E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55249-FF01-4FB1-9870-33913E51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BAF17E-AE40-44F7-A0A7-3B628CF8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327B30-77B9-44C9-8A29-3973AEC8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6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044B7-46D1-458C-81CF-22CC5D88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1D479A-E550-4B0E-8F26-997CA86F1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A11DF4-2678-446C-9AD1-466CBE183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705FD-387F-4D6B-8F47-66F442A4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31AAC2-E9EE-4B57-812E-7D38D261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84C92C-3AA4-46F5-AEAE-0493C3D0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1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F610B-7665-4856-924F-5D4050911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17362C-0709-4366-8E17-CFC4A86D2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59170E-C2B8-40F1-83F5-280C45110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7FCEE9A-191C-4D34-9E24-94A9B165D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9D711F-6AF9-483E-A6F1-8F06EBA4D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19EB5E-DAEC-42B6-B3A4-3885654A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2B6E36-E74B-406D-A132-6CCEB2A6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D6054F-4C94-49F0-BE8F-55B093E69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5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9C136-DDAD-483E-9FF1-61B4D475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79EB38-D877-48AD-9787-D13CED26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84BCFC-1B45-4815-8D1C-772149D41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EB3770-96C0-4609-991C-D9F215993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6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471F2F-D6D2-40D1-A48E-86092614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A42EC5-7AB4-43AC-9841-24A6F261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352C0C-ECD9-4040-A7BC-BFE95B3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0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9CEBA-E0EC-41C8-AE18-71F29931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4E08F1-B0B8-47E5-A3F8-695575239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63CEB1-379A-4CA0-BBE7-F0D15C421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65CCB2-ABCE-4D44-BDD0-62AB5658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86E6FF-427C-47D3-8E95-940B22CF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318521-4AD0-4AB3-91B3-59742A43F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1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BD45E-B800-4EFF-A8F8-E5DB67F21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80A54F-C3A9-4C74-BEDB-463EF21A5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112A79-9E88-4AD0-B22E-D436E0C20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6D7FCD-1F72-4F27-9149-9DC74FA7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B4EDCE-F5C1-47C6-B2BF-CBC8C2E85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ABA457-30AB-49E7-8E78-00C76AD3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3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718B7B2-BB8C-46F5-B574-2E6E45AD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A4BCF3-F9B5-4ED8-AC8C-1B008C18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B587DB-B40B-4EA2-A401-2ED601BC5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2B8A-51FF-49BB-B8D2-1739DCE7EBC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1995DB-6B21-4D73-8EA4-23933F8F5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463FF8-DB10-465F-81C2-EC2B3CFED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BC20-D6F2-4276-92F8-C88DFA948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4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dirty="0"/>
              <a:t>Cognitive Skills and Economic Growth, 1960-2000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524000" y="612775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Hanushek and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Woessmann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(2015)</a:t>
            </a:r>
            <a:endParaRPr kumimoji="1" lang="de-DE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</a:endParaRPr>
          </a:p>
        </p:txBody>
      </p:sp>
      <p:pic>
        <p:nvPicPr>
          <p:cNvPr id="18434" name="Picture 2" descr="fig3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63700"/>
            <a:ext cx="5943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01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0"/>
            <a:ext cx="9639300" cy="665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/>
              <a:t>Years of Schooling and Economic Growth</a:t>
            </a:r>
            <a:endParaRPr lang="de-DE" b="1" dirty="0"/>
          </a:p>
        </p:txBody>
      </p:sp>
      <p:sp>
        <p:nvSpPr>
          <p:cNvPr id="416773" name="Rectangle 5"/>
          <p:cNvSpPr>
            <a:spLocks noChangeArrowheads="1"/>
          </p:cNvSpPr>
          <p:nvPr/>
        </p:nvSpPr>
        <p:spPr bwMode="auto">
          <a:xfrm>
            <a:off x="1257301" y="4465639"/>
            <a:ext cx="3502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000" dirty="0">
                <a:latin typeface="Tahoma" panose="020B0604030504040204" pitchFamily="34" charset="0"/>
              </a:rPr>
              <a:t>without cognitive skills</a:t>
            </a:r>
            <a:endParaRPr kumimoji="1" lang="de-DE" altLang="en-US" sz="2000" dirty="0">
              <a:latin typeface="Tahoma" panose="020B0604030504040204" pitchFamily="34" charset="0"/>
            </a:endParaRP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6322478" y="2018506"/>
            <a:ext cx="333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000" dirty="0">
                <a:latin typeface="Tahoma" panose="020B0604030504040204" pitchFamily="34" charset="0"/>
              </a:rPr>
              <a:t>with cognitive skills</a:t>
            </a:r>
            <a:endParaRPr kumimoji="1" lang="de-DE" altLang="en-US" sz="2000" dirty="0">
              <a:latin typeface="Tahoma" panose="020B0604030504040204" pitchFamily="34" charset="0"/>
            </a:endParaRPr>
          </a:p>
        </p:txBody>
      </p:sp>
      <p:pic>
        <p:nvPicPr>
          <p:cNvPr id="20482" name="Picture 2" descr="fig2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50" y="864395"/>
            <a:ext cx="4828628" cy="351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fig3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078" y="2523730"/>
            <a:ext cx="4942962" cy="359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91264A62-644E-4E08-B6D4-F6CFDC9CB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12775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Hanushek and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Woessmann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(2015)</a:t>
            </a:r>
            <a:endParaRPr kumimoji="1" lang="de-DE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0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3" grpId="0"/>
      <p:bldP spid="4167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66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Labor Market Returns to PIAAC Skills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AC98-1FA1-49A1-92F0-67237A54FE15}" type="slidenum">
              <a:rPr lang="en-US" smtClean="0"/>
              <a:t>3</a:t>
            </a:fld>
            <a:endParaRPr lang="en-US"/>
          </a:p>
        </p:txBody>
      </p:sp>
      <p:sp>
        <p:nvSpPr>
          <p:cNvPr id="7" name="Rechteck 6"/>
          <p:cNvSpPr/>
          <p:nvPr/>
        </p:nvSpPr>
        <p:spPr>
          <a:xfrm>
            <a:off x="3178024" y="6488668"/>
            <a:ext cx="6382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err="1"/>
              <a:t>Scource</a:t>
            </a:r>
            <a:r>
              <a:rPr lang="en-US" i="1" dirty="0"/>
              <a:t>: Hanushek, Schwerdt, </a:t>
            </a:r>
            <a:r>
              <a:rPr lang="en-US" i="1" dirty="0" err="1"/>
              <a:t>Wiederhold</a:t>
            </a:r>
            <a:r>
              <a:rPr lang="en-US" i="1" dirty="0"/>
              <a:t> und </a:t>
            </a:r>
            <a:r>
              <a:rPr lang="en-US" i="1" dirty="0" err="1"/>
              <a:t>Woessmann</a:t>
            </a:r>
            <a:r>
              <a:rPr lang="en-US" i="1" dirty="0"/>
              <a:t> (2017)</a:t>
            </a:r>
          </a:p>
        </p:txBody>
      </p:sp>
      <p:grpSp>
        <p:nvGrpSpPr>
          <p:cNvPr id="14" name="Group 8">
            <a:extLst>
              <a:ext uri="{FF2B5EF4-FFF2-40B4-BE49-F238E27FC236}">
                <a16:creationId xmlns:a16="http://schemas.microsoft.com/office/drawing/2014/main" id="{31BB39D8-DB80-46C5-AE2A-E5E07912CB6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25663" y="930275"/>
            <a:ext cx="7947025" cy="5503863"/>
            <a:chOff x="1339" y="586"/>
            <a:chExt cx="5006" cy="3467"/>
          </a:xfrm>
        </p:grpSpPr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F2D896E8-C6D9-4893-AF18-6B0DD0F01BA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39" y="586"/>
              <a:ext cx="5002" cy="3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3" name="Picture 9">
              <a:extLst>
                <a:ext uri="{FF2B5EF4-FFF2-40B4-BE49-F238E27FC236}">
                  <a16:creationId xmlns:a16="http://schemas.microsoft.com/office/drawing/2014/main" id="{CF32CD5A-DA86-42F4-9316-355A3D19FC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9" y="589"/>
              <a:ext cx="5006" cy="3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6221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466"/>
            <a:ext cx="12122870" cy="1325563"/>
          </a:xfrm>
        </p:spPr>
        <p:txBody>
          <a:bodyPr/>
          <a:lstStyle/>
          <a:p>
            <a:pPr algn="ctr"/>
            <a:r>
              <a:rPr lang="en-US" b="1" dirty="0"/>
              <a:t>Returns to Skills and Economic Growth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AC98-1FA1-49A1-92F0-67237A54FE15}" type="slidenum">
              <a:rPr lang="en-US" smtClean="0"/>
              <a:t>4</a:t>
            </a:fld>
            <a:endParaRPr lang="en-U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991952"/>
            <a:ext cx="7627070" cy="554696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FCC85C7C-8101-4054-B16A-E09045E8FE09}"/>
              </a:ext>
            </a:extLst>
          </p:cNvPr>
          <p:cNvSpPr/>
          <p:nvPr/>
        </p:nvSpPr>
        <p:spPr>
          <a:xfrm>
            <a:off x="3225153" y="6488668"/>
            <a:ext cx="628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Source: Hanushek, Schwerdt, </a:t>
            </a:r>
            <a:r>
              <a:rPr lang="en-US" i="1" dirty="0" err="1"/>
              <a:t>Wiederhold</a:t>
            </a:r>
            <a:r>
              <a:rPr lang="en-US" i="1" dirty="0"/>
              <a:t> und </a:t>
            </a:r>
            <a:r>
              <a:rPr lang="en-US" i="1" dirty="0" err="1"/>
              <a:t>Woessmann</a:t>
            </a:r>
            <a:r>
              <a:rPr lang="en-US" i="1" dirty="0"/>
              <a:t> (2017)</a:t>
            </a:r>
          </a:p>
        </p:txBody>
      </p:sp>
    </p:spTree>
    <p:extLst>
      <p:ext uri="{BB962C8B-B14F-4D97-AF65-F5344CB8AC3E}">
        <p14:creationId xmlns:p14="http://schemas.microsoft.com/office/powerpoint/2010/main" val="52630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9A839-CE86-411C-9E06-47E1EF158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0" y="0"/>
            <a:ext cx="10515600" cy="95740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Child Skills and Parent Skills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EF1D385-1063-419B-9CFA-00CFCEDCE1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6" y="2018059"/>
            <a:ext cx="10906124" cy="39624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B10CB5F-2A07-4F9A-B3E3-1F448970995D}"/>
              </a:ext>
            </a:extLst>
          </p:cNvPr>
          <p:cNvSpPr/>
          <p:nvPr/>
        </p:nvSpPr>
        <p:spPr>
          <a:xfrm>
            <a:off x="2185832" y="6488668"/>
            <a:ext cx="8367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Source: Hanushek, Jacobs, Schwerdt, van der Velden, Vermeulen and </a:t>
            </a:r>
            <a:r>
              <a:rPr lang="en-US" i="1" dirty="0" err="1"/>
              <a:t>Wiederhold</a:t>
            </a:r>
            <a:r>
              <a:rPr lang="en-US" i="1" dirty="0"/>
              <a:t> (2021)</a:t>
            </a:r>
          </a:p>
        </p:txBody>
      </p:sp>
    </p:spTree>
    <p:extLst>
      <p:ext uri="{BB962C8B-B14F-4D97-AF65-F5344CB8AC3E}">
        <p14:creationId xmlns:p14="http://schemas.microsoft.com/office/powerpoint/2010/main" val="57699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9A839-CE86-411C-9E06-47E1EF158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146913"/>
            <a:ext cx="10515600" cy="95740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Child and Parent Skill Differences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E5BFF33-3FDA-4C2D-AA1C-6D5477389F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8" y="1579520"/>
            <a:ext cx="10687053" cy="49901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8E75ED00-491A-4969-83E1-A20536C37BB4}"/>
              </a:ext>
            </a:extLst>
          </p:cNvPr>
          <p:cNvSpPr/>
          <p:nvPr/>
        </p:nvSpPr>
        <p:spPr>
          <a:xfrm>
            <a:off x="2185832" y="6488668"/>
            <a:ext cx="8367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Source: Hanushek, Jacobs, Schwerdt, van der Velden, Vermeulen and </a:t>
            </a:r>
            <a:r>
              <a:rPr lang="en-US" i="1" dirty="0" err="1"/>
              <a:t>Wiederhold</a:t>
            </a:r>
            <a:r>
              <a:rPr lang="en-US" i="1" dirty="0"/>
              <a:t> (2021)</a:t>
            </a:r>
          </a:p>
        </p:txBody>
      </p:sp>
    </p:spTree>
    <p:extLst>
      <p:ext uri="{BB962C8B-B14F-4D97-AF65-F5344CB8AC3E}">
        <p14:creationId xmlns:p14="http://schemas.microsoft.com/office/powerpoint/2010/main" val="699319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20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</vt:lpstr>
      <vt:lpstr>Cognitive Skills and Economic Growth, 1960-2000</vt:lpstr>
      <vt:lpstr>Years of Schooling and Economic Growth</vt:lpstr>
      <vt:lpstr>Labor Market Returns to PIAAC Skills</vt:lpstr>
      <vt:lpstr>Returns to Skills and Economic Growth</vt:lpstr>
      <vt:lpstr>Child Skills and Parent Skills</vt:lpstr>
      <vt:lpstr>Child and Parent Skill Differences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Market Returns to Skills</dc:title>
  <dc:creator>Guido Schwerdt</dc:creator>
  <cp:lastModifiedBy>Guido Schwerdt</cp:lastModifiedBy>
  <cp:revision>11</cp:revision>
  <dcterms:created xsi:type="dcterms:W3CDTF">2021-09-01T10:14:35Z</dcterms:created>
  <dcterms:modified xsi:type="dcterms:W3CDTF">2021-09-16T11:54:21Z</dcterms:modified>
</cp:coreProperties>
</file>