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71" r:id="rId6"/>
    <p:sldMasterId id="2147483682" r:id="rId7"/>
  </p:sldMasterIdLst>
  <p:notesMasterIdLst>
    <p:notesMasterId r:id="rId17"/>
  </p:notesMasterIdLst>
  <p:handoutMasterIdLst>
    <p:handoutMasterId r:id="rId18"/>
  </p:handoutMasterIdLst>
  <p:sldIdLst>
    <p:sldId id="2181" r:id="rId8"/>
    <p:sldId id="2247" r:id="rId9"/>
    <p:sldId id="2251" r:id="rId10"/>
    <p:sldId id="2246" r:id="rId11"/>
    <p:sldId id="2248" r:id="rId12"/>
    <p:sldId id="2252" r:id="rId13"/>
    <p:sldId id="2249" r:id="rId14"/>
    <p:sldId id="2245" r:id="rId15"/>
    <p:sldId id="22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Bloem" initials="SB" lastIdx="12" clrIdx="0">
    <p:extLst>
      <p:ext uri="{19B8F6BF-5375-455C-9EA6-DF929625EA0E}">
        <p15:presenceInfo xmlns:p15="http://schemas.microsoft.com/office/powerpoint/2012/main" userId="208849bcae916d33" providerId="Windows Live"/>
      </p:ext>
    </p:extLst>
  </p:cmAuthor>
  <p:cmAuthor id="2" name="GUILLOU Helene, EDU/ECS" initials="GHE" lastIdx="5" clrIdx="1">
    <p:extLst>
      <p:ext uri="{19B8F6BF-5375-455C-9EA6-DF929625EA0E}">
        <p15:presenceInfo xmlns:p15="http://schemas.microsoft.com/office/powerpoint/2012/main" userId="S-1-5-21-2146598497-832928401-1254845835-111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B3B3"/>
    <a:srgbClr val="FFB7B7"/>
    <a:srgbClr val="B3555D"/>
    <a:srgbClr val="3DB8B8"/>
    <a:srgbClr val="E9959B"/>
    <a:srgbClr val="9DE1DF"/>
    <a:srgbClr val="FF8500"/>
    <a:srgbClr val="DE3F53"/>
    <a:srgbClr val="D4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6462" autoAdjust="0"/>
  </p:normalViewPr>
  <p:slideViewPr>
    <p:cSldViewPr snapToGrid="0">
      <p:cViewPr varScale="1">
        <p:scale>
          <a:sx n="71" d="100"/>
          <a:sy n="71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18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6FBD3AA-B4FE-4C8B-A173-78CC5EA41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B835A5-D45F-460A-80C9-0A30CB1DD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4E46-13B9-4031-86F6-F3A8928BF250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E39377-597E-4D20-91AA-0837A95E0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1AA9DD-B79C-4BFE-AD21-E50278025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B165-F29A-4756-8288-06BA8B8FEB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27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65BD-DF87-46ED-8297-BB3002F279B8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F2CF-0817-46FF-BBEF-C93255C64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1F2CF-0817-46FF-BBEF-C93255C646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3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58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1F2CF-0817-46FF-BBEF-C93255C646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3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8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5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E1721-57B5-4CC9-9142-F5D9D8FCE97B}" type="slidenum">
              <a:rPr kumimoji="0"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4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27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26384" r="7125" b="26133"/>
          <a:stretch/>
        </p:blipFill>
        <p:spPr>
          <a:xfrm>
            <a:off x="0" y="-5301"/>
            <a:ext cx="4038600" cy="35124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9711" r="7130" b="16436"/>
          <a:stretch/>
        </p:blipFill>
        <p:spPr>
          <a:xfrm>
            <a:off x="4071938" y="0"/>
            <a:ext cx="4048125" cy="35379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6262" r="21544" b="16878"/>
          <a:stretch/>
        </p:blipFill>
        <p:spPr>
          <a:xfrm>
            <a:off x="8150187" y="-5301"/>
            <a:ext cx="4038600" cy="3543299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4909400" y="2528079"/>
            <a:ext cx="2345658" cy="2345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3486316"/>
            <a:ext cx="12192002" cy="3421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52" y="2886446"/>
            <a:ext cx="1298346" cy="553064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2057399" y="3609603"/>
            <a:ext cx="824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 2018 Results</a:t>
            </a:r>
            <a:endParaRPr lang="en-GB" b="1" spc="50" dirty="0">
              <a:ln w="0"/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spc="50" dirty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for International Student Assessment</a:t>
            </a:r>
            <a:endParaRPr lang="en-GB" sz="2800" b="1" spc="50" dirty="0">
              <a:ln w="0"/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909400" y="5778990"/>
            <a:ext cx="277302" cy="576788"/>
          </a:xfrm>
          <a:prstGeom prst="rect">
            <a:avLst/>
          </a:prstGeom>
        </p:spPr>
      </p:pic>
      <p:pic>
        <p:nvPicPr>
          <p:cNvPr id="28" name="Imag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67" y="5816979"/>
            <a:ext cx="1953434" cy="648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601" y="4444266"/>
            <a:ext cx="10913256" cy="1014886"/>
          </a:xfrm>
        </p:spPr>
        <p:txBody>
          <a:bodyPr anchor="t">
            <a:normAutofit/>
          </a:bodyPr>
          <a:lstStyle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702" y="5778990"/>
            <a:ext cx="2068356" cy="65505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0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233"/>
            <a:ext cx="115824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77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745345"/>
            <a:ext cx="10972800" cy="452543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733">
                <a:latin typeface="+mj-lt"/>
                <a:cs typeface="HelveticaNeueLT Std"/>
              </a:defRPr>
            </a:lvl1pPr>
            <a:lvl2pPr>
              <a:defRPr sz="3200">
                <a:latin typeface="+mj-lt"/>
                <a:cs typeface="HelveticaNeueLT Std"/>
              </a:defRPr>
            </a:lvl2pPr>
            <a:lvl3pPr>
              <a:defRPr sz="2667">
                <a:latin typeface="+mj-lt"/>
                <a:cs typeface="HelveticaNeueLT Std"/>
              </a:defRPr>
            </a:lvl3pPr>
            <a:lvl4pPr>
              <a:defRPr sz="2400">
                <a:latin typeface="+mj-lt"/>
                <a:cs typeface="HelveticaNeueLT Std"/>
              </a:defRPr>
            </a:lvl4pPr>
            <a:lvl5pPr>
              <a:defRPr sz="2400">
                <a:latin typeface="+mj-lt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4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1072896" y="1"/>
            <a:ext cx="0" cy="6851084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64953" y="3401117"/>
            <a:ext cx="6912000" cy="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08854" y="252871"/>
            <a:ext cx="10593493" cy="63037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16200000">
            <a:off x="-2493434" y="3038009"/>
            <a:ext cx="612986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34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3600451"/>
            <a:ext cx="103632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4817"/>
            <a:ext cx="8534400" cy="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</p:spPr>
        <p:txBody>
          <a:bodyPr/>
          <a:lstStyle>
            <a:lvl1pPr algn="ctr">
              <a:defRPr sz="4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+mj-lt"/>
                <a:cs typeface="HelveticaNeueLT Std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9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115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115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09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0" i="0">
                <a:latin typeface="HelveticaNeueLT Std Med"/>
                <a:cs typeface="HelveticaNeueLT Std Med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667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133">
                <a:latin typeface="HelveticaNeueLT Std"/>
                <a:cs typeface="HelveticaNeueLT Std"/>
              </a:defRPr>
            </a:lvl4pPr>
            <a:lvl5pPr>
              <a:defRPr sz="2133">
                <a:latin typeface="HelveticaNeueLT Std"/>
                <a:cs typeface="HelveticaNeueLT St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4584"/>
            <a:ext cx="5389033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0" i="0">
                <a:latin typeface="HelveticaNeueLT Std Med"/>
                <a:cs typeface="HelveticaNeueLT Std Med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5935"/>
            <a:ext cx="5389033" cy="3949700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667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133">
                <a:latin typeface="HelveticaNeueLT Std"/>
                <a:cs typeface="HelveticaNeueLT Std"/>
              </a:defRPr>
            </a:lvl4pPr>
            <a:lvl5pPr>
              <a:defRPr sz="2133">
                <a:latin typeface="HelveticaNeueLT Std"/>
                <a:cs typeface="HelveticaNeueLT St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58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4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08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2" y="1418167"/>
            <a:ext cx="4011084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3962400" cy="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49"/>
          </a:xfrm>
        </p:spPr>
        <p:txBody>
          <a:bodyPr anchor="b">
            <a:normAutofit/>
          </a:bodyPr>
          <a:lstStyle>
            <a:lvl1pPr algn="l">
              <a:defRPr sz="21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2583"/>
          </a:xfrm>
        </p:spPr>
        <p:txBody>
          <a:bodyPr/>
          <a:lstStyle>
            <a:lvl1pPr>
              <a:defRPr sz="4267">
                <a:latin typeface="HelveticaNeueLT Std"/>
                <a:cs typeface="HelveticaNeueLT Std"/>
              </a:defRPr>
            </a:lvl1pPr>
            <a:lvl2pPr>
              <a:defRPr sz="3733">
                <a:latin typeface="HelveticaNeueLT Std"/>
                <a:cs typeface="HelveticaNeueLT Std"/>
              </a:defRPr>
            </a:lvl2pPr>
            <a:lvl3pPr>
              <a:defRPr sz="3200">
                <a:latin typeface="HelveticaNeueLT Std"/>
                <a:cs typeface="HelveticaNeueLT Std"/>
              </a:defRPr>
            </a:lvl3pPr>
            <a:lvl4pPr>
              <a:defRPr sz="2667">
                <a:latin typeface="HelveticaNeueLT Std"/>
                <a:cs typeface="HelveticaNeueLT Std"/>
              </a:defRPr>
            </a:lvl4pPr>
            <a:lvl5pPr>
              <a:defRPr sz="2667">
                <a:latin typeface="HelveticaNeueLT Std"/>
                <a:cs typeface="HelveticaNeueLT Std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69144"/>
            <a:ext cx="4011084" cy="4456491"/>
          </a:xfrm>
        </p:spPr>
        <p:txBody>
          <a:bodyPr/>
          <a:lstStyle>
            <a:lvl1pPr marL="0" indent="0">
              <a:buNone/>
              <a:defRPr sz="1867">
                <a:latin typeface="HelveticaNeueLT Std"/>
                <a:cs typeface="HelveticaNeueLT Std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32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2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2" y="1059542"/>
            <a:ext cx="11913833" cy="569756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11892" y="67940"/>
            <a:ext cx="11343503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1319" y="879868"/>
            <a:ext cx="10241681" cy="0"/>
            <a:chOff x="1061319" y="1416895"/>
            <a:chExt cx="10241681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92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233"/>
            <a:ext cx="115824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61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745345"/>
            <a:ext cx="10972800" cy="452543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733">
                <a:latin typeface="+mj-lt"/>
                <a:cs typeface="HelveticaNeueLT Std"/>
              </a:defRPr>
            </a:lvl1pPr>
            <a:lvl2pPr>
              <a:defRPr sz="3200">
                <a:latin typeface="+mj-lt"/>
                <a:cs typeface="HelveticaNeueLT Std"/>
              </a:defRPr>
            </a:lvl2pPr>
            <a:lvl3pPr>
              <a:defRPr sz="2667">
                <a:latin typeface="+mj-lt"/>
                <a:cs typeface="HelveticaNeueLT Std"/>
              </a:defRPr>
            </a:lvl3pPr>
            <a:lvl4pPr>
              <a:defRPr sz="2400">
                <a:latin typeface="+mj-lt"/>
                <a:cs typeface="HelveticaNeueLT Std"/>
              </a:defRPr>
            </a:lvl4pPr>
            <a:lvl5pPr>
              <a:defRPr sz="2400">
                <a:latin typeface="+mj-lt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86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1072896" y="1"/>
            <a:ext cx="0" cy="6851084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64953" y="3401117"/>
            <a:ext cx="6912000" cy="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08854" y="252871"/>
            <a:ext cx="10593493" cy="63037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16200000">
            <a:off x="-2493434" y="3038009"/>
            <a:ext cx="612986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4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15" y="3240564"/>
            <a:ext cx="11244170" cy="1468967"/>
          </a:xfrm>
        </p:spPr>
        <p:txBody>
          <a:bodyPr/>
          <a:lstStyle>
            <a:lvl1pPr algn="ctr">
              <a:defRPr sz="4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50" y="4709531"/>
            <a:ext cx="11244170" cy="1646299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HelveticaNeueLT Std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2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115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1156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254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0" i="0">
                <a:latin typeface="HelveticaNeueLT Std Med"/>
                <a:cs typeface="HelveticaNeueLT Std Med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5"/>
            <a:ext cx="5386917" cy="3949700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667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133">
                <a:latin typeface="HelveticaNeueLT Std"/>
                <a:cs typeface="HelveticaNeueLT Std"/>
              </a:defRPr>
            </a:lvl4pPr>
            <a:lvl5pPr>
              <a:defRPr sz="2133">
                <a:latin typeface="HelveticaNeueLT Std"/>
                <a:cs typeface="HelveticaNeueLT St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4584"/>
            <a:ext cx="5389033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0" i="0">
                <a:latin typeface="HelveticaNeueLT Std Med"/>
                <a:cs typeface="HelveticaNeueLT Std Med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5935"/>
            <a:ext cx="5389033" cy="3949700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667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133">
                <a:latin typeface="HelveticaNeueLT Std"/>
                <a:cs typeface="HelveticaNeueLT Std"/>
              </a:defRPr>
            </a:lvl4pPr>
            <a:lvl5pPr>
              <a:defRPr sz="2133">
                <a:latin typeface="HelveticaNeueLT Std"/>
                <a:cs typeface="HelveticaNeueLT St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867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06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7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09602" y="1418167"/>
            <a:ext cx="4011084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3962400" cy="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49"/>
          </a:xfrm>
        </p:spPr>
        <p:txBody>
          <a:bodyPr anchor="b">
            <a:normAutofit/>
          </a:bodyPr>
          <a:lstStyle>
            <a:lvl1pPr algn="l">
              <a:defRPr sz="21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2583"/>
          </a:xfrm>
        </p:spPr>
        <p:txBody>
          <a:bodyPr/>
          <a:lstStyle>
            <a:lvl1pPr>
              <a:defRPr sz="4267">
                <a:latin typeface="HelveticaNeueLT Std"/>
                <a:cs typeface="HelveticaNeueLT Std"/>
              </a:defRPr>
            </a:lvl1pPr>
            <a:lvl2pPr>
              <a:defRPr sz="3733">
                <a:latin typeface="HelveticaNeueLT Std"/>
                <a:cs typeface="HelveticaNeueLT Std"/>
              </a:defRPr>
            </a:lvl2pPr>
            <a:lvl3pPr>
              <a:defRPr sz="3200">
                <a:latin typeface="HelveticaNeueLT Std"/>
                <a:cs typeface="HelveticaNeueLT Std"/>
              </a:defRPr>
            </a:lvl3pPr>
            <a:lvl4pPr>
              <a:defRPr sz="2667">
                <a:latin typeface="HelveticaNeueLT Std"/>
                <a:cs typeface="HelveticaNeueLT Std"/>
              </a:defRPr>
            </a:lvl4pPr>
            <a:lvl5pPr>
              <a:defRPr sz="2667">
                <a:latin typeface="HelveticaNeueLT Std"/>
                <a:cs typeface="HelveticaNeueLT Std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69144"/>
            <a:ext cx="4011084" cy="4456491"/>
          </a:xfrm>
        </p:spPr>
        <p:txBody>
          <a:bodyPr/>
          <a:lstStyle>
            <a:lvl1pPr marL="0" indent="0">
              <a:buNone/>
              <a:defRPr sz="1867">
                <a:latin typeface="HelveticaNeueLT Std"/>
                <a:cs typeface="HelveticaNeueLT Std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1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141816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823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0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1318" y="1074057"/>
            <a:ext cx="4958482" cy="558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5318" y="1074057"/>
            <a:ext cx="4958482" cy="558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1318" y="100892"/>
            <a:ext cx="10292481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7620" y="100892"/>
            <a:ext cx="363199" cy="75545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61319" y="879868"/>
            <a:ext cx="10241681" cy="0"/>
            <a:chOff x="1061319" y="1416895"/>
            <a:chExt cx="10241681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323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F2A9BD4-6A95-423E-B91D-2DF2F6572E28}" type="datetime1">
              <a:rPr lang="en-GB" smtClean="0"/>
              <a:t>28/10/2020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4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" y="1043027"/>
            <a:ext cx="109728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53093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785"/>
            <a:ext cx="10972800" cy="1143000"/>
          </a:xfrm>
        </p:spPr>
        <p:txBody>
          <a:bodyPr/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54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8607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09990"/>
            <a:ext cx="5157787" cy="475206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8607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09990"/>
            <a:ext cx="5183188" cy="475206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61318" y="100892"/>
            <a:ext cx="10292481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7620" y="100892"/>
            <a:ext cx="363199" cy="755452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61319" y="879868"/>
            <a:ext cx="10241681" cy="0"/>
            <a:chOff x="1061319" y="1416895"/>
            <a:chExt cx="10241681" cy="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4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75770"/>
            <a:ext cx="6172200" cy="631371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146629"/>
            <a:ext cx="3932237" cy="5442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39788" y="275770"/>
            <a:ext cx="3932237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86" y="229250"/>
            <a:ext cx="363199" cy="75545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39788" y="984702"/>
            <a:ext cx="3932237" cy="98117"/>
            <a:chOff x="1061319" y="1416895"/>
            <a:chExt cx="10241681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17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6074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88571"/>
            <a:ext cx="3932237" cy="5442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839788" y="275770"/>
            <a:ext cx="3932237" cy="708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86" y="229250"/>
            <a:ext cx="363199" cy="755452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839788" y="984702"/>
            <a:ext cx="3932237" cy="98117"/>
            <a:chOff x="1061319" y="1416895"/>
            <a:chExt cx="10241681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1061319" y="1416895"/>
              <a:ext cx="2545481" cy="0"/>
            </a:xfrm>
            <a:prstGeom prst="line">
              <a:avLst/>
            </a:prstGeom>
            <a:ln w="34925">
              <a:solidFill>
                <a:srgbClr val="DE3F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606800" y="1416895"/>
              <a:ext cx="2597803" cy="0"/>
            </a:xfrm>
            <a:prstGeom prst="line">
              <a:avLst/>
            </a:prstGeom>
            <a:ln w="34925">
              <a:solidFill>
                <a:srgbClr val="3392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204603" y="1416895"/>
              <a:ext cx="2545697" cy="0"/>
            </a:xfrm>
            <a:prstGeom prst="line">
              <a:avLst/>
            </a:prstGeom>
            <a:ln w="349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750300" y="1416895"/>
              <a:ext cx="2552700" cy="0"/>
            </a:xfrm>
            <a:prstGeom prst="line">
              <a:avLst/>
            </a:prstGeom>
            <a:ln w="34925"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2AAB-0633-4DF7-A0FB-72EB0B21D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9" y="72517"/>
            <a:ext cx="11140607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48FC-5033-465D-B2A7-15649E64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" y="6360070"/>
            <a:ext cx="2743200" cy="365125"/>
          </a:xfrm>
        </p:spPr>
        <p:txBody>
          <a:bodyPr/>
          <a:lstStyle/>
          <a:p>
            <a:fld id="{E62BC146-A973-443F-80CA-0F17B7BC9139}" type="datetimeFigureOut">
              <a:rPr lang="en-GB" smtClean="0"/>
              <a:pPr/>
              <a:t>28/10/2020</a:t>
            </a:fld>
            <a:r>
              <a:rPr lang="en-GB" dirty="0"/>
              <a:t>	Presenter	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1A197-70D5-4251-88E8-23B95DF2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BE3-95D3-494A-BCF9-5370FBC4811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F08A09E-EDF8-4DFC-9E17-1EDA4C0A0EB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319" y="1858962"/>
            <a:ext cx="11140607" cy="4320771"/>
          </a:xfrm>
          <a:ln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25DB72-000C-4518-BDC4-E2692D404417}"/>
              </a:ext>
            </a:extLst>
          </p:cNvPr>
          <p:cNvCxnSpPr>
            <a:cxnSpLocks/>
          </p:cNvCxnSpPr>
          <p:nvPr userDrawn="1"/>
        </p:nvCxnSpPr>
        <p:spPr>
          <a:xfrm>
            <a:off x="22766" y="1398079"/>
            <a:ext cx="11392160" cy="1"/>
          </a:xfrm>
          <a:prstGeom prst="line">
            <a:avLst/>
          </a:prstGeom>
          <a:ln w="34925" cap="rnd">
            <a:gradFill flip="none" rotWithShape="1">
              <a:gsLst>
                <a:gs pos="8000">
                  <a:srgbClr val="03AF89"/>
                </a:gs>
                <a:gs pos="41000">
                  <a:srgbClr val="D14432"/>
                </a:gs>
                <a:gs pos="92000">
                  <a:srgbClr val="E5B92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6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2AAB-0633-4DF7-A0FB-72EB0B21D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9" y="72518"/>
            <a:ext cx="11140607" cy="90443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Chart: all countries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3994A0A-E02F-48D8-932D-E450770C5AF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850" y="1057332"/>
            <a:ext cx="12052300" cy="57277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54C9177-6121-4495-8FD9-342AD329CA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5862" y="283080"/>
            <a:ext cx="1086288" cy="90443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E5B922"/>
                </a:solidFill>
              </a:defRPr>
            </a:lvl1pPr>
            <a:lvl2pPr marL="457200" indent="0">
              <a:buNone/>
              <a:defRPr sz="2400">
                <a:solidFill>
                  <a:srgbClr val="E5B922"/>
                </a:solidFill>
              </a:defRPr>
            </a:lvl2pPr>
            <a:lvl3pPr marL="914400" indent="0">
              <a:buNone/>
              <a:defRPr sz="2400">
                <a:solidFill>
                  <a:srgbClr val="E5B922"/>
                </a:solidFill>
              </a:defRPr>
            </a:lvl3pPr>
            <a:lvl4pPr marL="1371600" indent="0">
              <a:buNone/>
              <a:defRPr sz="2400">
                <a:solidFill>
                  <a:srgbClr val="E5B922"/>
                </a:solidFill>
              </a:defRPr>
            </a:lvl4pPr>
            <a:lvl5pPr marL="1828800" indent="0">
              <a:buNone/>
              <a:defRPr sz="2400">
                <a:solidFill>
                  <a:srgbClr val="E5B922"/>
                </a:solidFill>
              </a:defRPr>
            </a:lvl5pPr>
          </a:lstStyle>
          <a:p>
            <a:pPr lvl="0"/>
            <a:r>
              <a:rPr lang="en-US" dirty="0"/>
              <a:t>Fig</a:t>
            </a:r>
          </a:p>
          <a:p>
            <a:pPr lvl="0"/>
            <a:r>
              <a:rPr lang="en-US" dirty="0"/>
              <a:t> XXXXX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BF8C4-C9B8-4632-8F8E-8DC7B4834332}"/>
              </a:ext>
            </a:extLst>
          </p:cNvPr>
          <p:cNvCxnSpPr>
            <a:cxnSpLocks/>
          </p:cNvCxnSpPr>
          <p:nvPr userDrawn="1"/>
        </p:nvCxnSpPr>
        <p:spPr>
          <a:xfrm>
            <a:off x="0" y="976954"/>
            <a:ext cx="11182350" cy="0"/>
          </a:xfrm>
          <a:prstGeom prst="line">
            <a:avLst/>
          </a:prstGeom>
          <a:ln w="34925" cap="rnd">
            <a:gradFill flip="none" rotWithShape="1">
              <a:gsLst>
                <a:gs pos="8000">
                  <a:srgbClr val="03AF89"/>
                </a:gs>
                <a:gs pos="41000">
                  <a:srgbClr val="D14432"/>
                </a:gs>
                <a:gs pos="92000">
                  <a:srgbClr val="E5B92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8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E63B-D5EE-4C04-8090-B9ACA7E1D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3" name="Table Placeholder 4">
            <a:extLst>
              <a:ext uri="{FF2B5EF4-FFF2-40B4-BE49-F238E27FC236}">
                <a16:creationId xmlns:a16="http://schemas.microsoft.com/office/drawing/2014/main" id="{233FB497-118E-49E1-B6DE-7912CC4DB0F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319" y="1858962"/>
            <a:ext cx="11140607" cy="4320771"/>
          </a:xfrm>
          <a:ln>
            <a:noFill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3F1B-601C-4890-8749-1860A82437F3}" type="datetimeFigureOut">
              <a:rPr lang="en-GB" smtClean="0"/>
              <a:t>28/10/2020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0917-C188-42FA-BA80-DCAF0FA487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8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39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0957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568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609570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1219140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828709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2438278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62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22" r:id="rId12"/>
  </p:sldLayoutIdLst>
  <p:txStyles>
    <p:titleStyle>
      <a:lvl1pPr algn="l" defTabSz="60957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568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60957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609570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1219140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828709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2438278" algn="l" defTabSz="609570" rtl="0" fontAlgn="base">
        <a:spcBef>
          <a:spcPct val="0"/>
        </a:spcBef>
        <a:spcAft>
          <a:spcPct val="0"/>
        </a:spcAft>
        <a:defRPr sz="5867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457178" indent="-457178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990550" indent="-380981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523925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2133493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743062" indent="-304784" algn="l" defTabSz="6095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ducation/The-economic-impacts-of-coronavirus-covid-19-learning-losses.pd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EA3A00A-B7F2-4076-BCE4-CAF8FB8ED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0" r="55666" b="4599"/>
          <a:stretch/>
        </p:blipFill>
        <p:spPr>
          <a:xfrm>
            <a:off x="0" y="1"/>
            <a:ext cx="6479628" cy="70946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549BA45-5D0D-459E-A7E9-1FF1A2C86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9" t="53630" r="2449" b="73"/>
          <a:stretch/>
        </p:blipFill>
        <p:spPr>
          <a:xfrm>
            <a:off x="6479628" y="0"/>
            <a:ext cx="5712373" cy="7094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F845C-0913-4587-8AC9-DCAECC1D1AA3}"/>
              </a:ext>
            </a:extLst>
          </p:cNvPr>
          <p:cNvSpPr/>
          <p:nvPr/>
        </p:nvSpPr>
        <p:spPr>
          <a:xfrm>
            <a:off x="-13765" y="4277532"/>
            <a:ext cx="6493393" cy="280024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C95636B-312E-431D-A689-09C072D65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50583"/>
            <a:ext cx="6493393" cy="1468967"/>
          </a:xfrm>
        </p:spPr>
        <p:txBody>
          <a:bodyPr/>
          <a:lstStyle/>
          <a:p>
            <a:r>
              <a:rPr lang="en-GB" sz="4400" dirty="0"/>
              <a:t>The Economic Impacts </a:t>
            </a:r>
            <a:br>
              <a:rPr lang="en-GB" sz="4400" dirty="0"/>
            </a:br>
            <a:r>
              <a:rPr lang="en-GB" sz="4400" dirty="0"/>
              <a:t>of Learning Losses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A260AC86-3FF8-4F6D-9571-022B1F159EC0}"/>
              </a:ext>
            </a:extLst>
          </p:cNvPr>
          <p:cNvSpPr txBox="1">
            <a:spLocks/>
          </p:cNvSpPr>
          <p:nvPr/>
        </p:nvSpPr>
        <p:spPr bwMode="auto">
          <a:xfrm>
            <a:off x="0" y="5702938"/>
            <a:ext cx="6493393" cy="11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HelveticaNeueLT Std"/>
              </a:defRPr>
            </a:lvl1pPr>
            <a:lvl2pPr marL="60957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2pPr>
            <a:lvl3pPr marL="121914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3pPr>
            <a:lvl4pPr marL="1828709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4pPr>
            <a:lvl5pPr marL="2438278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5pPr>
            <a:lvl6pPr marL="304784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Eric A. Hanushek (Hoover Institution, Stanford U)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Ludger Woessmann (ifo Institute, U Munich)</a:t>
            </a:r>
          </a:p>
        </p:txBody>
      </p:sp>
    </p:spTree>
    <p:extLst>
      <p:ext uri="{BB962C8B-B14F-4D97-AF65-F5344CB8AC3E}">
        <p14:creationId xmlns:p14="http://schemas.microsoft.com/office/powerpoint/2010/main" val="4029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Universal closures imply significant learning losses</a:t>
            </a:r>
          </a:p>
          <a:p>
            <a:r>
              <a:rPr lang="en-US" dirty="0" smtClean="0"/>
              <a:t>Most attention focused on logistics of re-opening</a:t>
            </a:r>
          </a:p>
          <a:p>
            <a:r>
              <a:rPr lang="en-US" dirty="0" smtClean="0"/>
              <a:t>Full extent of harm not yet known</a:t>
            </a:r>
          </a:p>
          <a:p>
            <a:r>
              <a:rPr lang="en-US" dirty="0" smtClean="0"/>
              <a:t>Provide “best case” estimates of losses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B3B472-BDCC-4625-89B5-0ECCC372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Lost learning </a:t>
            </a:r>
            <a:r>
              <a:rPr lang="en-GB" sz="2800" dirty="0"/>
              <a:t>during times of closed schools</a:t>
            </a:r>
          </a:p>
        </p:txBody>
      </p:sp>
    </p:spTree>
    <p:extLst>
      <p:ext uri="{BB962C8B-B14F-4D97-AF65-F5344CB8AC3E}">
        <p14:creationId xmlns:p14="http://schemas.microsoft.com/office/powerpoint/2010/main" val="382784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EA3A00A-B7F2-4076-BCE4-CAF8FB8ED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0" r="55666" b="4599"/>
          <a:stretch/>
        </p:blipFill>
        <p:spPr>
          <a:xfrm>
            <a:off x="0" y="1"/>
            <a:ext cx="6479628" cy="70946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549BA45-5D0D-459E-A7E9-1FF1A2C86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9" t="53630" r="2449" b="73"/>
          <a:stretch/>
        </p:blipFill>
        <p:spPr>
          <a:xfrm>
            <a:off x="6479628" y="0"/>
            <a:ext cx="5712373" cy="7094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F845C-0913-4587-8AC9-DCAECC1D1AA3}"/>
              </a:ext>
            </a:extLst>
          </p:cNvPr>
          <p:cNvSpPr/>
          <p:nvPr/>
        </p:nvSpPr>
        <p:spPr>
          <a:xfrm>
            <a:off x="-13765" y="4277532"/>
            <a:ext cx="6493393" cy="280024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C95636B-312E-431D-A689-09C072D65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50583"/>
            <a:ext cx="6493393" cy="1468967"/>
          </a:xfrm>
        </p:spPr>
        <p:txBody>
          <a:bodyPr/>
          <a:lstStyle/>
          <a:p>
            <a:r>
              <a:rPr lang="en-GB" sz="4400" dirty="0"/>
              <a:t>The Economic Impacts </a:t>
            </a:r>
            <a:br>
              <a:rPr lang="en-GB" sz="4400" dirty="0"/>
            </a:br>
            <a:r>
              <a:rPr lang="en-GB" sz="4400" dirty="0"/>
              <a:t>of Learning Losses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A260AC86-3FF8-4F6D-9571-022B1F159EC0}"/>
              </a:ext>
            </a:extLst>
          </p:cNvPr>
          <p:cNvSpPr txBox="1">
            <a:spLocks/>
          </p:cNvSpPr>
          <p:nvPr/>
        </p:nvSpPr>
        <p:spPr bwMode="auto">
          <a:xfrm>
            <a:off x="0" y="5702938"/>
            <a:ext cx="6493393" cy="11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HelveticaNeueLT Std"/>
              </a:defRPr>
            </a:lvl1pPr>
            <a:lvl2pPr marL="60957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2pPr>
            <a:lvl3pPr marL="1219140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3pPr>
            <a:lvl4pPr marL="1828709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4pPr>
            <a:lvl5pPr marL="2438278" indent="0" algn="ctr" defTabSz="6095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5pPr>
            <a:lvl6pPr marL="304784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418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98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557" indent="0" algn="ctr" defTabSz="609570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Eric A. Hanushek (Hoover Institution, Stanford U)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Ludger Woessmann (ifo Institute, U Munich)</a:t>
            </a:r>
          </a:p>
        </p:txBody>
      </p:sp>
    </p:spTree>
    <p:extLst>
      <p:ext uri="{BB962C8B-B14F-4D97-AF65-F5344CB8AC3E}">
        <p14:creationId xmlns:p14="http://schemas.microsoft.com/office/powerpoint/2010/main" val="9345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B3B472-BDCC-4625-89B5-0ECCC372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85"/>
            <a:ext cx="11389112" cy="1143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Lost individual income </a:t>
            </a:r>
            <a:r>
              <a:rPr lang="en-GB" sz="2800" dirty="0"/>
              <a:t>due to Corona-induced learning loss 	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EE20DC-5EED-4F7F-8ED5-63B93D85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767644"/>
            <a:ext cx="11062009" cy="370074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735EB41-674B-4F39-B01E-7D41FCABD872}"/>
              </a:ext>
            </a:extLst>
          </p:cNvPr>
          <p:cNvSpPr/>
          <p:nvPr/>
        </p:nvSpPr>
        <p:spPr>
          <a:xfrm>
            <a:off x="696313" y="3192518"/>
            <a:ext cx="7362302" cy="360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290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B3B472-BDCC-4625-89B5-0ECCC372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85"/>
            <a:ext cx="11389112" cy="1143000"/>
          </a:xfrm>
        </p:spPr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Long-run loss in GDP </a:t>
            </a:r>
            <a:r>
              <a:rPr lang="en-GB" sz="2800" dirty="0"/>
              <a:t>due to Corona-induced learning loss 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CB0888-CA81-4BB9-AA13-D805CA82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67644"/>
            <a:ext cx="11017876" cy="357686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BA07701-E351-4D97-97A4-174E509BB7E1}"/>
              </a:ext>
            </a:extLst>
          </p:cNvPr>
          <p:cNvSpPr/>
          <p:nvPr/>
        </p:nvSpPr>
        <p:spPr>
          <a:xfrm>
            <a:off x="666577" y="3259424"/>
            <a:ext cx="5451725" cy="360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45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Knowledge Capital and Economic Growth, 1960-2000</a:t>
            </a:r>
          </a:p>
        </p:txBody>
      </p:sp>
      <p:pic>
        <p:nvPicPr>
          <p:cNvPr id="37892" name="Picture 2" descr="fig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257" r="1602" b="2934"/>
          <a:stretch>
            <a:fillRect/>
          </a:stretch>
        </p:blipFill>
        <p:spPr bwMode="auto">
          <a:xfrm>
            <a:off x="2720480" y="1592825"/>
            <a:ext cx="6748986" cy="44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3155" y="6349181"/>
            <a:ext cx="68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Hanushek and </a:t>
            </a:r>
            <a:r>
              <a:rPr lang="en-US" dirty="0" err="1" smtClean="0"/>
              <a:t>Woessmann</a:t>
            </a:r>
            <a:r>
              <a:rPr lang="en-US" dirty="0" smtClean="0"/>
              <a:t> (2015)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79602" y="3291840"/>
            <a:ext cx="537883" cy="279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B3B472-BDCC-4625-89B5-0ECCC372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85"/>
            <a:ext cx="11389112" cy="11430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Present value of lost GDP </a:t>
            </a:r>
            <a:r>
              <a:rPr lang="en-GB" sz="2800" dirty="0"/>
              <a:t>due to Corona-induced learning loss for G20 nations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03D844-96FF-4672-BCC4-C1F2CFCC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55" y="1346179"/>
            <a:ext cx="6400800" cy="539828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6B96B99-AA27-4BFE-AEBA-7E75BB261557}"/>
              </a:ext>
            </a:extLst>
          </p:cNvPr>
          <p:cNvSpPr/>
          <p:nvPr/>
        </p:nvSpPr>
        <p:spPr>
          <a:xfrm>
            <a:off x="2993974" y="5169504"/>
            <a:ext cx="4781813" cy="2085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72AA71-DF44-4543-A805-FB3BB1A59527}"/>
              </a:ext>
            </a:extLst>
          </p:cNvPr>
          <p:cNvSpPr/>
          <p:nvPr/>
        </p:nvSpPr>
        <p:spPr>
          <a:xfrm>
            <a:off x="2993974" y="5789264"/>
            <a:ext cx="4781813" cy="2085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F8B720-7CFE-435F-A61B-95DD896A685C}"/>
              </a:ext>
            </a:extLst>
          </p:cNvPr>
          <p:cNvSpPr/>
          <p:nvPr/>
        </p:nvSpPr>
        <p:spPr>
          <a:xfrm>
            <a:off x="2993974" y="2897050"/>
            <a:ext cx="4781813" cy="2085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249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2019 will not erase losses</a:t>
            </a:r>
          </a:p>
          <a:p>
            <a:r>
              <a:rPr lang="en-US" dirty="0" smtClean="0"/>
              <a:t>Already facing reduced information</a:t>
            </a:r>
          </a:p>
          <a:p>
            <a:r>
              <a:rPr lang="en-US" dirty="0" smtClean="0"/>
              <a:t>Not inevitable – countries have improved</a:t>
            </a:r>
          </a:p>
          <a:p>
            <a:r>
              <a:rPr lang="en-US" dirty="0" smtClean="0"/>
              <a:t>Specific options building on circumstances</a:t>
            </a:r>
          </a:p>
          <a:p>
            <a:pPr lvl="1"/>
            <a:r>
              <a:rPr lang="en-US" dirty="0" smtClean="0"/>
              <a:t>More effectively employ teachers and personnel</a:t>
            </a:r>
          </a:p>
          <a:p>
            <a:pPr lvl="1"/>
            <a:r>
              <a:rPr lang="en-US" dirty="0" smtClean="0"/>
              <a:t>Individualize instruction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B3B472-BDCC-4625-89B5-0ECCC372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Making up for </a:t>
            </a:r>
            <a:r>
              <a:rPr lang="en-GB" sz="2800" dirty="0"/>
              <a:t>learning losses</a:t>
            </a:r>
          </a:p>
        </p:txBody>
      </p:sp>
    </p:spTree>
    <p:extLst>
      <p:ext uri="{BB962C8B-B14F-4D97-AF65-F5344CB8AC3E}">
        <p14:creationId xmlns:p14="http://schemas.microsoft.com/office/powerpoint/2010/main" val="3677987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107724-5CE7-40A0-B665-1B26D5FD3C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9" y="49159"/>
            <a:ext cx="4775038" cy="675164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920CB65-13F9-496C-98D2-BC69E46ED3C3}"/>
              </a:ext>
            </a:extLst>
          </p:cNvPr>
          <p:cNvSpPr/>
          <p:nvPr/>
        </p:nvSpPr>
        <p:spPr>
          <a:xfrm>
            <a:off x="6244445" y="3101817"/>
            <a:ext cx="515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http://www.oecd.org/education/The-economic-impacts-of-coronavirus-covid-19-learning-losses.pdf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2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576E9783D3B4398A41E45AC592DBE" ma:contentTypeVersion="6" ma:contentTypeDescription="Create a new document." ma:contentTypeScope="" ma:versionID="7bda5757017fbc81129b8fb895578a3f">
  <xsd:schema xmlns:xsd="http://www.w3.org/2001/XMLSchema" xmlns:xs="http://www.w3.org/2001/XMLSchema" xmlns:p="http://schemas.microsoft.com/office/2006/metadata/properties" xmlns:ns2="64d9d59f-1c84-49c5-aa1e-2ef4145edc99" targetNamespace="http://schemas.microsoft.com/office/2006/metadata/properties" ma:root="true" ma:fieldsID="c4892bec4689edc9c2deebd3bef5b964" ns2:_="">
    <xsd:import namespace="64d9d59f-1c84-49c5-aa1e-2ef4145ed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d59f-1c84-49c5-aa1e-2ef4145ed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0E45EE-BBF8-45C2-8AC1-7487987CB35F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64d9d59f-1c84-49c5-aa1e-2ef4145edc99"/>
  </ds:schemaRefs>
</ds:datastoreItem>
</file>

<file path=customXml/itemProps2.xml><?xml version="1.0" encoding="utf-8"?>
<ds:datastoreItem xmlns:ds="http://schemas.openxmlformats.org/officeDocument/2006/customXml" ds:itemID="{A8888430-2C27-4D5E-85C0-EBA636F4C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DE25F1-8BA3-4FE0-BBD8-41FEF0A2E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d9d59f-1c84-49c5-aa1e-2ef4145ed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172</Words>
  <Application>Microsoft Office PowerPoint</Application>
  <PresentationFormat>Widescreen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HelveticaNeueLT Std</vt:lpstr>
      <vt:lpstr>HelveticaNeueLT Std Med</vt:lpstr>
      <vt:lpstr>Cover</vt:lpstr>
      <vt:lpstr>1_Office Theme</vt:lpstr>
      <vt:lpstr>5_Custom Design</vt:lpstr>
      <vt:lpstr>6_Custom Design</vt:lpstr>
      <vt:lpstr>The Economic Impacts  of Learning Losses</vt:lpstr>
      <vt:lpstr>Lost learning during times of closed schools</vt:lpstr>
      <vt:lpstr>The Economic Impacts  of Learning Losses</vt:lpstr>
      <vt:lpstr>Lost individual income due to Corona-induced learning loss  </vt:lpstr>
      <vt:lpstr>Long-run loss in GDP due to Corona-induced learning loss  </vt:lpstr>
      <vt:lpstr>Knowledge Capital and Economic Growth, 1960-2000</vt:lpstr>
      <vt:lpstr>Present value of lost GDP due to Corona-induced learning loss for G20 nations</vt:lpstr>
      <vt:lpstr>Making up for learning losses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1</dc:title>
  <dc:creator>Simone Bloem</dc:creator>
  <cp:lastModifiedBy>Eric A. Hanushek</cp:lastModifiedBy>
  <cp:revision>263</cp:revision>
  <dcterms:created xsi:type="dcterms:W3CDTF">2019-11-11T12:42:35Z</dcterms:created>
  <dcterms:modified xsi:type="dcterms:W3CDTF">2020-10-28T21:32:25Z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0x01010046E576E9783D3B4398A41E45AC592DBE</vt:lpwstr>
  </property>
</Properties>
</file>