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80" r:id="rId2"/>
    <p:sldMasterId id="2147483683" r:id="rId3"/>
    <p:sldMasterId id="2147483697" r:id="rId4"/>
  </p:sldMasterIdLst>
  <p:notesMasterIdLst>
    <p:notesMasterId r:id="rId23"/>
  </p:notesMasterIdLst>
  <p:handoutMasterIdLst>
    <p:handoutMasterId r:id="rId24"/>
  </p:handoutMasterIdLst>
  <p:sldIdLst>
    <p:sldId id="1183" r:id="rId5"/>
    <p:sldId id="1337" r:id="rId6"/>
    <p:sldId id="1335" r:id="rId7"/>
    <p:sldId id="1342" r:id="rId8"/>
    <p:sldId id="1279" r:id="rId9"/>
    <p:sldId id="1336" r:id="rId10"/>
    <p:sldId id="1339" r:id="rId11"/>
    <p:sldId id="1340" r:id="rId12"/>
    <p:sldId id="277" r:id="rId13"/>
    <p:sldId id="1304" r:id="rId14"/>
    <p:sldId id="298" r:id="rId15"/>
    <p:sldId id="1150" r:id="rId16"/>
    <p:sldId id="1147" r:id="rId17"/>
    <p:sldId id="1334" r:id="rId18"/>
    <p:sldId id="1268" r:id="rId19"/>
    <p:sldId id="1281" r:id="rId20"/>
    <p:sldId id="1341" r:id="rId21"/>
    <p:sldId id="1345" r:id="rId22"/>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itchFamily="1"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1"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1"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1"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1" charset="0"/>
        <a:ea typeface="+mn-ea"/>
        <a:cs typeface="+mn-cs"/>
      </a:defRPr>
    </a:lvl5pPr>
    <a:lvl6pPr marL="2286000" algn="l" defTabSz="457200" rtl="0" eaLnBrk="1" latinLnBrk="0" hangingPunct="1">
      <a:defRPr sz="2000" kern="1200">
        <a:solidFill>
          <a:schemeClr val="tx1"/>
        </a:solidFill>
        <a:latin typeface="Arial" pitchFamily="1" charset="0"/>
        <a:ea typeface="+mn-ea"/>
        <a:cs typeface="+mn-cs"/>
      </a:defRPr>
    </a:lvl6pPr>
    <a:lvl7pPr marL="2743200" algn="l" defTabSz="457200" rtl="0" eaLnBrk="1" latinLnBrk="0" hangingPunct="1">
      <a:defRPr sz="2000" kern="1200">
        <a:solidFill>
          <a:schemeClr val="tx1"/>
        </a:solidFill>
        <a:latin typeface="Arial" pitchFamily="1" charset="0"/>
        <a:ea typeface="+mn-ea"/>
        <a:cs typeface="+mn-cs"/>
      </a:defRPr>
    </a:lvl7pPr>
    <a:lvl8pPr marL="3200400" algn="l" defTabSz="457200" rtl="0" eaLnBrk="1" latinLnBrk="0" hangingPunct="1">
      <a:defRPr sz="2000" kern="1200">
        <a:solidFill>
          <a:schemeClr val="tx1"/>
        </a:solidFill>
        <a:latin typeface="Arial" pitchFamily="1" charset="0"/>
        <a:ea typeface="+mn-ea"/>
        <a:cs typeface="+mn-cs"/>
      </a:defRPr>
    </a:lvl8pPr>
    <a:lvl9pPr marL="3657600" algn="l" defTabSz="457200" rtl="0" eaLnBrk="1" latinLnBrk="0" hangingPunct="1">
      <a:defRPr sz="2000"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20" clrIdx="0"/>
  <p:cmAuthor id="1" name="Ken Koeding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2A"/>
    <a:srgbClr val="000026"/>
    <a:srgbClr val="000022"/>
    <a:srgbClr val="00001A"/>
    <a:srgbClr val="000032"/>
    <a:srgbClr val="FF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7" autoAdjust="0"/>
    <p:restoredTop sz="80467" autoAdjust="0"/>
  </p:normalViewPr>
  <p:slideViewPr>
    <p:cSldViewPr snapToGrid="0">
      <p:cViewPr varScale="1">
        <p:scale>
          <a:sx n="123" d="100"/>
          <a:sy n="123" d="100"/>
        </p:scale>
        <p:origin x="13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68"/>
    </p:cViewPr>
  </p:sorterViewPr>
  <p:notesViewPr>
    <p:cSldViewPr snapToGrid="0">
      <p:cViewPr>
        <p:scale>
          <a:sx n="100" d="100"/>
          <a:sy n="100" d="100"/>
        </p:scale>
        <p:origin x="-120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18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360" y="4560571"/>
            <a:ext cx="5364480" cy="4320540"/>
          </a:xfrm>
          <a:prstGeom prst="rect">
            <a:avLst/>
          </a:prstGeom>
          <a:noFill/>
          <a:ln w="12700">
            <a:noFill/>
            <a:miter lim="800000"/>
            <a:headEnd/>
            <a:tailEnd/>
          </a:ln>
          <a:effectLst/>
        </p:spPr>
        <p:txBody>
          <a:bodyPr vert="horz" wrap="square" lIns="96035" tIns="47175" rIns="96035" bIns="471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7" name="Rectangle 3"/>
          <p:cNvSpPr>
            <a:spLocks noGrp="1" noRot="1" noChangeAspect="1" noChangeArrowheads="1" noTextEdit="1"/>
          </p:cNvSpPr>
          <p:nvPr>
            <p:ph type="sldImg" idx="2"/>
          </p:nvPr>
        </p:nvSpPr>
        <p:spPr bwMode="auto">
          <a:xfrm>
            <a:off x="1266825" y="727075"/>
            <a:ext cx="4783138"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950147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p:cNvSpPr>
          <p:nvPr>
            <p:ph type="sldImg"/>
          </p:nvPr>
        </p:nvSpPr>
        <p:spPr bwMode="auto">
          <a:xfrm>
            <a:off x="1266825" y="727075"/>
            <a:ext cx="4781550" cy="3586163"/>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75360" y="4560571"/>
            <a:ext cx="5364480" cy="432054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Highlight some points from Heidi &amp; Barbara’s great talks, particularly the complexity, need for an iterative process.</a:t>
            </a:r>
          </a:p>
          <a:p>
            <a:r>
              <a:rPr lang="en-US" dirty="0"/>
              <a:t>Elaborate on an aspect of learning that is not particularly emphasized in HPL2.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goals =&gt; different ideal</a:t>
            </a:r>
            <a:r>
              <a:rPr lang="en-US" baseline="0" dirty="0"/>
              <a:t> solutions</a:t>
            </a:r>
            <a:endParaRPr lang="en-US" dirty="0"/>
          </a:p>
        </p:txBody>
      </p:sp>
    </p:spTree>
    <p:extLst>
      <p:ext uri="{BB962C8B-B14F-4D97-AF65-F5344CB8AC3E}">
        <p14:creationId xmlns:p14="http://schemas.microsoft.com/office/powerpoint/2010/main" val="16705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973138" y="484188"/>
            <a:ext cx="5368925" cy="4027487"/>
          </a:xfrm>
          <a:solidFill>
            <a:srgbClr val="FFFFFF"/>
          </a:solidFill>
          <a:ln/>
        </p:spPr>
      </p:sp>
      <p:sp>
        <p:nvSpPr>
          <p:cNvPr id="16386" name="Rectangle 3"/>
          <p:cNvSpPr>
            <a:spLocks noGrp="1" noChangeArrowheads="1"/>
          </p:cNvSpPr>
          <p:nvPr>
            <p:ph type="body" idx="1"/>
          </p:nvPr>
        </p:nvSpPr>
        <p:spPr>
          <a:xfrm>
            <a:off x="812800" y="4753603"/>
            <a:ext cx="5770880" cy="4127509"/>
          </a:xfrm>
          <a:solidFill>
            <a:srgbClr val="FFFFFF"/>
          </a:solidFill>
          <a:ln>
            <a:solidFill>
              <a:srgbClr val="000000"/>
            </a:solidFill>
          </a:ln>
        </p:spPr>
        <p:txBody>
          <a:bodyPr/>
          <a:lstStyle/>
          <a:p>
            <a:r>
              <a:rPr lang="en-US" dirty="0">
                <a:ea typeface="ＭＳ Ｐゴシック" charset="0"/>
                <a:cs typeface="ＭＳ Ｐゴシック" charset="0"/>
              </a:rPr>
              <a:t>A key goal of the KLI framework is as tool to generate novel hypotheses.  One of them is the “</a:t>
            </a:r>
            <a:r>
              <a:rPr lang="en-US" altLang="ja-JP" b="1" i="1" dirty="0">
                <a:solidFill>
                  <a:srgbClr val="FFFF00"/>
                </a:solidFill>
                <a:ea typeface="ＭＳ Ｐゴシック" charset="0"/>
                <a:cs typeface="ＭＳ Ｐゴシック" charset="0"/>
              </a:rPr>
              <a:t>knowledge dependency</a:t>
            </a:r>
            <a:r>
              <a:rPr lang="en-US" b="1" i="1" dirty="0">
                <a:solidFill>
                  <a:srgbClr val="FFFF00"/>
                </a:solidFill>
                <a:ea typeface="ＭＳ Ｐゴシック" charset="0"/>
                <a:cs typeface="ＭＳ Ｐゴシック" charset="0"/>
              </a:rPr>
              <a:t>”</a:t>
            </a:r>
            <a:r>
              <a:rPr lang="en-US" altLang="ja-JP" b="1" i="1" dirty="0">
                <a:solidFill>
                  <a:srgbClr val="FFFF00"/>
                </a:solidFill>
                <a:ea typeface="ＭＳ Ｐゴシック" charset="0"/>
                <a:cs typeface="ＭＳ Ｐゴシック" charset="0"/>
              </a:rPr>
              <a:t> </a:t>
            </a:r>
            <a:r>
              <a:rPr lang="en-US" altLang="ja-JP" dirty="0">
                <a:solidFill>
                  <a:srgbClr val="FFFF00"/>
                </a:solidFill>
                <a:ea typeface="ＭＳ Ｐゴシック" charset="0"/>
                <a:cs typeface="ＭＳ Ｐゴシック" charset="0"/>
              </a:rPr>
              <a:t> hypothesis:  Effectiveness of instructional methods depends on kinds of knowledge of knowledge to be learned (the cognitive nature of the learning goals), particularly whether they are facts to remember, skills to induce, or principles to understand.  This hypothesis is in contrast to plausible competing hypotheses: 1) instructional principles are domain general, 2) instructional principles are dependent on domain characteristics (even more specific than the kinds of KCs), or 3) dependent something on features.</a:t>
            </a:r>
            <a:endParaRPr lang="en-US" dirty="0">
              <a:solidFill>
                <a:srgbClr val="FFFF00"/>
              </a:solidFill>
              <a:ea typeface="ＭＳ Ｐゴシック" charset="0"/>
              <a:cs typeface="ＭＳ Ｐゴシック" charset="0"/>
            </a:endParaRPr>
          </a:p>
        </p:txBody>
      </p:sp>
    </p:spTree>
    <p:extLst>
      <p:ext uri="{BB962C8B-B14F-4D97-AF65-F5344CB8AC3E}">
        <p14:creationId xmlns:p14="http://schemas.microsoft.com/office/powerpoint/2010/main" val="307300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a7f44d05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a7f44d05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10" name="Google Shape;410;ga7f44d05b2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5404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put these results into perspective for low performing students. Even among classes with reasonably high average use (&gt;20 hours of time on tutor), we find many students with quite</a:t>
            </a:r>
          </a:p>
          <a:p>
            <a:r>
              <a:rPr lang="en-US" dirty="0"/>
              <a:t>low use. 20% of these students (in classes where the tutor is reasonably available), that’s 2100 students in this dataset, spend less than 15 hours (average of 7.5 hours) on the tutor over the</a:t>
            </a:r>
          </a:p>
          <a:p>
            <a:r>
              <a:rPr lang="en-US" dirty="0"/>
              <a:t>whole school year and complete an average of 10 sections. In contrast, students in the top 20% of usage are all putting in more than 57 hours (average of 85 hours) and complete an average of 82</a:t>
            </a:r>
          </a:p>
          <a:p>
            <a:r>
              <a:rPr lang="en-US" dirty="0"/>
              <a:t>sections. If one is willing to accept this online performance metric (sections completed) as a reasonable measure of student achievement (involving a much greater volume of assessment</a:t>
            </a:r>
          </a:p>
          <a:p>
            <a:r>
              <a:rPr lang="en-US" dirty="0"/>
              <a:t>items than on a standardized test, cf. Feng et al., 2009), we have a predicted 8x (82 vs. 10) difference in achievement.</a:t>
            </a:r>
          </a:p>
          <a:p>
            <a:r>
              <a:rPr lang="en-US" dirty="0"/>
              <a:t>For purposes of illustration, we can also link to standardized achievement test results by using the regression model in Ritter et al. (2013, labeled M5 in Table 6). In that analysis (based on 2018 middle school students using Cognitive Tutor in Virginia in the 2011-12 school year), a model that controlled for standardized pre-test results and other variables found that a standard deviation (</a:t>
            </a:r>
            <a:r>
              <a:rPr lang="en-US" dirty="0" err="1"/>
              <a:t>sd</a:t>
            </a:r>
            <a:r>
              <a:rPr lang="en-US" dirty="0"/>
              <a:t>) increase</a:t>
            </a:r>
          </a:p>
          <a:p>
            <a:r>
              <a:rPr lang="en-US" dirty="0"/>
              <a:t>in the log of sections encountered 1 produced a 0.27 </a:t>
            </a:r>
            <a:r>
              <a:rPr lang="en-US" dirty="0" err="1"/>
              <a:t>sd</a:t>
            </a:r>
            <a:r>
              <a:rPr lang="en-US" dirty="0"/>
              <a:t> increase in an end-of-course assessment (NWEA's MAP). That same model estimates a -0.10 </a:t>
            </a:r>
            <a:r>
              <a:rPr lang="en-US" dirty="0" err="1"/>
              <a:t>sd</a:t>
            </a:r>
            <a:r>
              <a:rPr lang="en-US" dirty="0"/>
              <a:t> gap in end-of-course achievement for</a:t>
            </a:r>
          </a:p>
          <a:p>
            <a:r>
              <a:rPr lang="en-US" dirty="0"/>
              <a:t>low income students (those receiving free lunch vs. not)2. In other words, a standard deviation increase in effortful practice (as measured by log sections encountered) could more than cover</a:t>
            </a:r>
          </a:p>
          <a:p>
            <a:r>
              <a:rPr lang="en-US" dirty="0"/>
              <a:t>the estimated income-related gap (0.27 &gt; 0.10). In our current preliminary analysis, the lowest and highest effort groups actually have 2.4 </a:t>
            </a:r>
            <a:r>
              <a:rPr lang="en-US" dirty="0" err="1"/>
              <a:t>sd</a:t>
            </a:r>
            <a:r>
              <a:rPr lang="en-US" dirty="0"/>
              <a:t> difference in effortful practice (as measured by log of sections completed). Applying this amount in the model above suggests that increasing effort from lowest to highest would produce a 0.65 </a:t>
            </a:r>
            <a:r>
              <a:rPr lang="en-US" dirty="0" err="1"/>
              <a:t>sd</a:t>
            </a:r>
            <a:r>
              <a:rPr lang="en-US" dirty="0"/>
              <a:t> (2.4*0.27) difference in end-of-course achievement, more than 6 times the estimated income-related gap.</a:t>
            </a:r>
          </a:p>
        </p:txBody>
      </p:sp>
    </p:spTree>
    <p:extLst>
      <p:ext uri="{BB962C8B-B14F-4D97-AF65-F5344CB8AC3E}">
        <p14:creationId xmlns:p14="http://schemas.microsoft.com/office/powerpoint/2010/main" val="185547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a:xfrm>
            <a:off x="1266825" y="727075"/>
            <a:ext cx="4781550" cy="3586163"/>
          </a:xfrm>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r>
              <a:rPr lang="en-US" sz="600" dirty="0">
                <a:latin typeface="Times New Roman" pitchFamily="1" charset="0"/>
                <a:ea typeface="ＭＳ Ｐゴシック" pitchFamily="1" charset="-128"/>
                <a:cs typeface="ＭＳ Ｐゴシック" pitchFamily="1" charset="-128"/>
              </a:rPr>
              <a:t>Practice to do in &lt;40 seconds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71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03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7" name="Google Shape;17;p2"/>
          <p:cNvSpPr txBox="1">
            <a:spLocks noGrp="1"/>
          </p:cNvSpPr>
          <p:nvPr>
            <p:ph type="subTitle" idx="1"/>
          </p:nvPr>
        </p:nvSpPr>
        <p:spPr>
          <a:xfrm>
            <a:off x="685800" y="3886200"/>
            <a:ext cx="6400799" cy="1752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8651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62631" y="274637"/>
            <a:ext cx="7941337"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3" name="Google Shape;23;p3"/>
          <p:cNvSpPr txBox="1">
            <a:spLocks noGrp="1"/>
          </p:cNvSpPr>
          <p:nvPr>
            <p:ph type="body" idx="1"/>
          </p:nvPr>
        </p:nvSpPr>
        <p:spPr>
          <a:xfrm>
            <a:off x="662631" y="1600200"/>
            <a:ext cx="7941337"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6065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362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62631" y="274637"/>
            <a:ext cx="7941337"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3" name="Google Shape;33;p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4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62631" y="274637"/>
            <a:ext cx="7941337"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8" name="Google Shape;38;p6"/>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655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62631" y="274637"/>
            <a:ext cx="7941337"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5" name="Google Shape;45;p7"/>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9554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4" name="Google Shape;54;p8"/>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4441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0" name="Google Shape;60;p9"/>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3418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7" name="Google Shape;67;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1520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62631" y="274637"/>
            <a:ext cx="7941337"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4" name="Google Shape;74;p11"/>
          <p:cNvSpPr txBox="1">
            <a:spLocks noGrp="1"/>
          </p:cNvSpPr>
          <p:nvPr>
            <p:ph type="body" idx="1"/>
          </p:nvPr>
        </p:nvSpPr>
        <p:spPr>
          <a:xfrm rot="5400000">
            <a:off x="2370318" y="-107487"/>
            <a:ext cx="4525963" cy="7941337"/>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5572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0" name="Google Shape;80;p12"/>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9849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152400" y="47625"/>
            <a:ext cx="7391399" cy="5773738"/>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7848600" y="6591300"/>
            <a:ext cx="1295400" cy="3047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1647050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289050" y="228600"/>
            <a:ext cx="7626349"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9" name="Google Shape;89;p14"/>
          <p:cNvSpPr txBox="1">
            <a:spLocks noGrp="1"/>
          </p:cNvSpPr>
          <p:nvPr>
            <p:ph type="body" idx="1"/>
          </p:nvPr>
        </p:nvSpPr>
        <p:spPr>
          <a:xfrm>
            <a:off x="1295400" y="1600200"/>
            <a:ext cx="3733800" cy="4267199"/>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2"/>
          </p:nvPr>
        </p:nvSpPr>
        <p:spPr>
          <a:xfrm>
            <a:off x="5181600" y="1600200"/>
            <a:ext cx="3733800" cy="2057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body" idx="3"/>
          </p:nvPr>
        </p:nvSpPr>
        <p:spPr>
          <a:xfrm>
            <a:off x="5181600" y="3810000"/>
            <a:ext cx="3733800" cy="2057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37983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3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2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731821"/>
          </a:xfrm>
        </p:spPr>
        <p:txBody>
          <a:bodyPr/>
          <a:lstStyle/>
          <a:p>
            <a:r>
              <a:rPr lang="en-US" dirty="0"/>
              <a:t>Click to edit Master title style</a:t>
            </a:r>
          </a:p>
        </p:txBody>
      </p:sp>
    </p:spTree>
    <p:extLst>
      <p:ext uri="{BB962C8B-B14F-4D97-AF65-F5344CB8AC3E}">
        <p14:creationId xmlns:p14="http://schemas.microsoft.com/office/powerpoint/2010/main" val="207588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91270" name="Text Box 6"/>
          <p:cNvSpPr txBox="1">
            <a:spLocks noChangeArrowheads="1"/>
          </p:cNvSpPr>
          <p:nvPr userDrawn="1"/>
        </p:nvSpPr>
        <p:spPr bwMode="auto">
          <a:xfrm>
            <a:off x="8547100" y="6461125"/>
            <a:ext cx="622300" cy="396875"/>
          </a:xfrm>
          <a:prstGeom prst="rect">
            <a:avLst/>
          </a:prstGeom>
          <a:noFill/>
          <a:ln w="12700">
            <a:noFill/>
            <a:miter lim="800000"/>
            <a:headEnd/>
            <a:tailEnd/>
          </a:ln>
          <a:effectLst/>
        </p:spPr>
        <p:txBody>
          <a:bodyPr>
            <a:prstTxWarp prst="textNoShape">
              <a:avLst/>
            </a:prstTxWarp>
            <a:spAutoFit/>
          </a:bodyPr>
          <a:lstStyle/>
          <a:p>
            <a:pPr>
              <a:spcBef>
                <a:spcPct val="50000"/>
              </a:spcBef>
              <a:defRPr/>
            </a:pPr>
            <a:fld id="{C8DE84E4-CBCB-574E-AD5F-107D01D8A8FC}" type="slidenum">
              <a:rPr lang="en-US">
                <a:solidFill>
                  <a:schemeClr val="bg2"/>
                </a:solidFill>
                <a:latin typeface="+mn-lt"/>
              </a:rPr>
              <a:pPr>
                <a:spcBef>
                  <a:spcPct val="50000"/>
                </a:spcBef>
                <a:defRPr/>
              </a:pPr>
              <a:t>‹#›</a:t>
            </a:fld>
            <a:endParaRPr lang="en-US" dirty="0">
              <a:solidFill>
                <a:schemeClr val="bg2"/>
              </a:solidFill>
              <a:latin typeface="+mn-lt"/>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5pPr>
      <a:lvl6pPr marL="457200" algn="l" rtl="0" eaLnBrk="0" fontAlgn="base" hangingPunct="0">
        <a:spcBef>
          <a:spcPct val="0"/>
        </a:spcBef>
        <a:spcAft>
          <a:spcPct val="0"/>
        </a:spcAft>
        <a:defRPr sz="4000">
          <a:solidFill>
            <a:schemeClr val="tx2"/>
          </a:solidFill>
          <a:latin typeface="Verdana" charset="0"/>
        </a:defRPr>
      </a:lvl6pPr>
      <a:lvl7pPr marL="914400" algn="l" rtl="0" eaLnBrk="0" fontAlgn="base" hangingPunct="0">
        <a:spcBef>
          <a:spcPct val="0"/>
        </a:spcBef>
        <a:spcAft>
          <a:spcPct val="0"/>
        </a:spcAft>
        <a:defRPr sz="4000">
          <a:solidFill>
            <a:schemeClr val="tx2"/>
          </a:solidFill>
          <a:latin typeface="Verdana" charset="0"/>
        </a:defRPr>
      </a:lvl7pPr>
      <a:lvl8pPr marL="1371600" algn="l" rtl="0" eaLnBrk="0" fontAlgn="base" hangingPunct="0">
        <a:spcBef>
          <a:spcPct val="0"/>
        </a:spcBef>
        <a:spcAft>
          <a:spcPct val="0"/>
        </a:spcAft>
        <a:defRPr sz="4000">
          <a:solidFill>
            <a:schemeClr val="tx2"/>
          </a:solidFill>
          <a:latin typeface="Verdana" charset="0"/>
        </a:defRPr>
      </a:lvl8pPr>
      <a:lvl9pPr marL="1828800" algn="l" rtl="0" eaLnBrk="0" fontAlgn="base" hangingPunct="0">
        <a:spcBef>
          <a:spcPct val="0"/>
        </a:spcBef>
        <a:spcAft>
          <a:spcPct val="0"/>
        </a:spcAft>
        <a:defRPr sz="4000">
          <a:solidFill>
            <a:schemeClr val="tx2"/>
          </a:solidFill>
          <a:latin typeface="Verdana" charset="0"/>
        </a:defRPr>
      </a:lvl9pPr>
    </p:titleStyle>
    <p:bodyStyle>
      <a:lvl1pPr marL="342900" indent="-342900" algn="l" rtl="0" eaLnBrk="0" fontAlgn="base" hangingPunct="0">
        <a:spcBef>
          <a:spcPct val="20000"/>
        </a:spcBef>
        <a:spcAft>
          <a:spcPct val="0"/>
        </a:spcAft>
        <a:buSzPct val="100000"/>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00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3BDF9C7-71D7-4AFE-B0BA-05B80CBB0514}" type="datetimeFigureOut">
              <a:rPr lang="en-US" smtClean="0">
                <a:solidFill>
                  <a:prstClr val="black">
                    <a:tint val="75000"/>
                  </a:prstClr>
                </a:solidFill>
                <a:latin typeface="Calibri"/>
              </a:rPr>
              <a:pPr eaLnBrk="1" fontAlgn="auto" hangingPunct="1">
                <a:spcBef>
                  <a:spcPts val="0"/>
                </a:spcBef>
                <a:spcAft>
                  <a:spcPts val="0"/>
                </a:spcAft>
              </a:pPr>
              <a:t>1/27/21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A80C5DB-FADC-41BD-960D-95B8FA3A0B53}"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274909"/>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62631" y="274637"/>
            <a:ext cx="7941337"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662631" y="1600200"/>
            <a:ext cx="7941337"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271437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3BDF9C7-71D7-4AFE-B0BA-05B80CBB0514}" type="datetimeFigureOut">
              <a:rPr lang="en-US" smtClean="0">
                <a:solidFill>
                  <a:prstClr val="black">
                    <a:tint val="75000"/>
                  </a:prstClr>
                </a:solidFill>
                <a:latin typeface="Calibri"/>
              </a:rPr>
              <a:pPr eaLnBrk="1" fontAlgn="auto" hangingPunct="1">
                <a:spcBef>
                  <a:spcPts val="0"/>
                </a:spcBef>
                <a:spcAft>
                  <a:spcPts val="0"/>
                </a:spcAft>
              </a:pPr>
              <a:t>1/27/21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A80C5DB-FADC-41BD-960D-95B8FA3A0B53}"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67965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0.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30.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mu.edu/simon" TargetMode="External"/><Relationship Id="rId7" Type="http://schemas.openxmlformats.org/officeDocument/2006/relationships/image" Target="../media/image23.png"/><Relationship Id="rId2" Type="http://schemas.openxmlformats.org/officeDocument/2006/relationships/hyperlink" Target="http://learnlab.org" TargetMode="Externa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ctrTitle"/>
          </p:nvPr>
        </p:nvSpPr>
        <p:spPr>
          <a:xfrm>
            <a:off x="592283" y="550719"/>
            <a:ext cx="8177644" cy="1742722"/>
          </a:xfrm>
        </p:spPr>
        <p:txBody>
          <a:bodyPr/>
          <a:lstStyle/>
          <a:p>
            <a:r>
              <a:rPr lang="en-US" sz="3200" dirty="0"/>
              <a:t>Online Support for Deliberate Practice: </a:t>
            </a:r>
            <a:br>
              <a:rPr lang="en-US" sz="3200" dirty="0"/>
            </a:br>
            <a:r>
              <a:rPr lang="en-US" sz="2800" dirty="0"/>
              <a:t>Better Learning of </a:t>
            </a:r>
            <a:br>
              <a:rPr lang="en-US" sz="2800" dirty="0"/>
            </a:br>
            <a:r>
              <a:rPr lang="en-US" sz="2800" dirty="0"/>
              <a:t>the Fundamental Skills </a:t>
            </a:r>
            <a:br>
              <a:rPr lang="en-US" sz="2800" dirty="0"/>
            </a:br>
            <a:r>
              <a:rPr lang="en-US" sz="2800" dirty="0"/>
              <a:t>You Don’t Know You Know!</a:t>
            </a:r>
            <a:endParaRPr lang="en-US" sz="3200" dirty="0"/>
          </a:p>
        </p:txBody>
      </p:sp>
      <p:sp>
        <p:nvSpPr>
          <p:cNvPr id="101379" name="Rectangle 3"/>
          <p:cNvSpPr>
            <a:spLocks noGrp="1"/>
          </p:cNvSpPr>
          <p:nvPr>
            <p:ph type="subTitle" idx="1"/>
          </p:nvPr>
        </p:nvSpPr>
        <p:spPr>
          <a:xfrm>
            <a:off x="805650" y="3148445"/>
            <a:ext cx="7360450" cy="2067792"/>
          </a:xfrm>
        </p:spPr>
        <p:txBody>
          <a:bodyPr/>
          <a:lstStyle/>
          <a:p>
            <a:pPr algn="l"/>
            <a:r>
              <a:rPr lang="en-US" sz="2000" dirty="0"/>
              <a:t>Ken Koedinger</a:t>
            </a:r>
          </a:p>
          <a:p>
            <a:pPr algn="l"/>
            <a:r>
              <a:rPr lang="en-US" sz="2000" dirty="0"/>
              <a:t>Hillman Professor of Computer Science </a:t>
            </a:r>
          </a:p>
          <a:p>
            <a:pPr algn="l"/>
            <a:r>
              <a:rPr lang="en-US" sz="2000" dirty="0"/>
              <a:t>Departments of Human-Computer Interaction &amp; Psychology</a:t>
            </a:r>
          </a:p>
          <a:p>
            <a:pPr algn="l"/>
            <a:r>
              <a:rPr lang="en-US" sz="2000" dirty="0"/>
              <a:t>Carnegie Mellon University</a:t>
            </a:r>
            <a:br>
              <a:rPr lang="en-US" sz="1800" dirty="0"/>
            </a:br>
            <a:endParaRPr lang="en-US" sz="1800" dirty="0">
              <a:latin typeface="Verdana"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DB1B6918-7381-2942-99BA-E5D648728B21}"/>
              </a:ext>
            </a:extLst>
          </p:cNvPr>
          <p:cNvSpPr txBox="1"/>
          <p:nvPr/>
        </p:nvSpPr>
        <p:spPr>
          <a:xfrm>
            <a:off x="805650" y="5671130"/>
            <a:ext cx="5699059" cy="769441"/>
          </a:xfrm>
          <a:prstGeom prst="rect">
            <a:avLst/>
          </a:prstGeom>
          <a:noFill/>
        </p:spPr>
        <p:txBody>
          <a:bodyPr wrap="square" rtlCol="0">
            <a:spAutoFit/>
          </a:bodyPr>
          <a:lstStyle/>
          <a:p>
            <a:r>
              <a:rPr lang="en-US" sz="4400" dirty="0">
                <a:solidFill>
                  <a:schemeClr val="bg1">
                    <a:lumMod val="10000"/>
                    <a:lumOff val="90000"/>
                  </a:schemeClr>
                </a:solidFill>
              </a:rPr>
              <a:t>Yes and …</a:t>
            </a:r>
          </a:p>
        </p:txBody>
      </p:sp>
    </p:spTree>
    <p:custDataLst>
      <p:tags r:id="rId1"/>
    </p:custDataLst>
    <p:extLst>
      <p:ext uri="{BB962C8B-B14F-4D97-AF65-F5344CB8AC3E}">
        <p14:creationId xmlns:p14="http://schemas.microsoft.com/office/powerpoint/2010/main" val="2745310559"/>
      </p:ext>
    </p:extLst>
  </p:cSld>
  <p:clrMapOvr>
    <a:masterClrMapping/>
  </p:clrMapOvr>
  <p:transition advTm="366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learn X, one must do X</a:t>
            </a:r>
          </a:p>
        </p:txBody>
      </p:sp>
      <p:sp>
        <p:nvSpPr>
          <p:cNvPr id="3" name="Content Placeholder 2"/>
          <p:cNvSpPr>
            <a:spLocks noGrp="1"/>
          </p:cNvSpPr>
          <p:nvPr>
            <p:ph idx="1"/>
          </p:nvPr>
        </p:nvSpPr>
        <p:spPr>
          <a:xfrm>
            <a:off x="685800" y="1600200"/>
            <a:ext cx="7772400" cy="4495800"/>
          </a:xfrm>
        </p:spPr>
        <p:txBody>
          <a:bodyPr/>
          <a:lstStyle/>
          <a:p>
            <a:pPr marL="0" indent="0">
              <a:buNone/>
            </a:pPr>
            <a:r>
              <a:rPr lang="en-US" sz="2400" dirty="0"/>
              <a:t>Generally true </a:t>
            </a:r>
          </a:p>
          <a:p>
            <a:r>
              <a:rPr lang="en-US" sz="2400" dirty="0"/>
              <a:t>the brain takes convincing!</a:t>
            </a:r>
          </a:p>
          <a:p>
            <a:r>
              <a:rPr lang="en-US" sz="2400" dirty="0"/>
              <a:t>whether you do it in conversation, on paper, or online</a:t>
            </a:r>
          </a:p>
          <a:p>
            <a:r>
              <a:rPr lang="en-US" sz="2400" dirty="0"/>
              <a:t>whether alone, with a tutor, with friends</a:t>
            </a:r>
          </a:p>
          <a:p>
            <a:pPr marL="0" indent="0">
              <a:buNone/>
            </a:pPr>
            <a:endParaRPr lang="en-US" sz="2400" dirty="0"/>
          </a:p>
          <a:p>
            <a:pPr marL="0" indent="0">
              <a:buNone/>
            </a:pPr>
            <a:r>
              <a:rPr lang="en-US" sz="2400" dirty="0"/>
              <a:t>Research evidence</a:t>
            </a:r>
          </a:p>
          <a:p>
            <a:pPr lvl="1"/>
            <a:r>
              <a:rPr lang="en-US" sz="2000" dirty="0"/>
              <a:t>Even renowned experts require years of practice</a:t>
            </a:r>
          </a:p>
          <a:p>
            <a:pPr lvl="1"/>
            <a:r>
              <a:rPr lang="en-US" sz="2000" dirty="0"/>
              <a:t>Summer slide: Academic experiences in life matter</a:t>
            </a:r>
          </a:p>
          <a:p>
            <a:pPr lvl="1"/>
            <a:r>
              <a:rPr lang="en-US" sz="2000" dirty="0"/>
              <a:t>Learning curves: Each opportunity =&gt; 2.5% increase</a:t>
            </a:r>
          </a:p>
        </p:txBody>
      </p:sp>
      <p:sp>
        <p:nvSpPr>
          <p:cNvPr id="4" name="TextBox 3">
            <a:extLst>
              <a:ext uri="{FF2B5EF4-FFF2-40B4-BE49-F238E27FC236}">
                <a16:creationId xmlns:a16="http://schemas.microsoft.com/office/drawing/2014/main" id="{CF7E9D2A-272E-2C42-A1AF-272231B407F0}"/>
              </a:ext>
            </a:extLst>
          </p:cNvPr>
          <p:cNvSpPr txBox="1"/>
          <p:nvPr/>
        </p:nvSpPr>
        <p:spPr>
          <a:xfrm>
            <a:off x="9725891" y="3543300"/>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72077384"/>
      </p:ext>
    </p:extLst>
  </p:cSld>
  <p:clrMapOvr>
    <a:masterClrMapping/>
  </p:clrMapOvr>
  <mc:AlternateContent xmlns:mc="http://schemas.openxmlformats.org/markup-compatibility/2006" xmlns:p14="http://schemas.microsoft.com/office/powerpoint/2010/main">
    <mc:Choice Requires="p14">
      <p:transition spd="slow" p14:dur="2000" advTm="11983"/>
    </mc:Choice>
    <mc:Fallback xmlns="">
      <p:transition spd="slow" advTm="119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96759"/>
            <a:ext cx="7658100" cy="1143000"/>
          </a:xfrm>
        </p:spPr>
        <p:txBody>
          <a:bodyPr>
            <a:normAutofit fontScale="90000"/>
          </a:bodyPr>
          <a:lstStyle/>
          <a:p>
            <a:pPr algn="l"/>
            <a:r>
              <a:rPr lang="en-US" sz="4800" dirty="0"/>
              <a:t>More Opportunities =&gt; </a:t>
            </a:r>
            <a:br>
              <a:rPr lang="en-US" sz="4800" dirty="0"/>
            </a:br>
            <a:r>
              <a:rPr lang="en-US" sz="4800" dirty="0"/>
              <a:t>More Learning</a:t>
            </a:r>
          </a:p>
        </p:txBody>
      </p:sp>
      <p:pic>
        <p:nvPicPr>
          <p:cNvPr id="6" name="Picture 5"/>
          <p:cNvPicPr>
            <a:picLocks noChangeAspect="1"/>
          </p:cNvPicPr>
          <p:nvPr/>
        </p:nvPicPr>
        <p:blipFill rotWithShape="1">
          <a:blip r:embed="rId3"/>
          <a:srcRect l="2756" t="9107" r="49617" b="10847"/>
          <a:stretch/>
        </p:blipFill>
        <p:spPr>
          <a:xfrm>
            <a:off x="2054085" y="2168231"/>
            <a:ext cx="4550163" cy="3501739"/>
          </a:xfrm>
          <a:prstGeom prst="rect">
            <a:avLst/>
          </a:prstGeom>
        </p:spPr>
      </p:pic>
      <p:sp>
        <p:nvSpPr>
          <p:cNvPr id="8" name="TextBox 7">
            <a:extLst>
              <a:ext uri="{FF2B5EF4-FFF2-40B4-BE49-F238E27FC236}">
                <a16:creationId xmlns:a16="http://schemas.microsoft.com/office/drawing/2014/main" id="{4369EF7D-79E2-A440-8261-6311055714B0}"/>
              </a:ext>
            </a:extLst>
          </p:cNvPr>
          <p:cNvSpPr txBox="1"/>
          <p:nvPr/>
        </p:nvSpPr>
        <p:spPr>
          <a:xfrm>
            <a:off x="1028700" y="3211214"/>
            <a:ext cx="1243593" cy="707886"/>
          </a:xfrm>
          <a:prstGeom prst="rect">
            <a:avLst/>
          </a:prstGeom>
          <a:noFill/>
        </p:spPr>
        <p:txBody>
          <a:bodyPr wrap="square" rtlCol="0">
            <a:spAutoFit/>
          </a:bodyPr>
          <a:lstStyle/>
          <a:p>
            <a:pPr algn="r"/>
            <a:r>
              <a:rPr lang="en-US" dirty="0"/>
              <a:t>Topics mastered</a:t>
            </a:r>
          </a:p>
        </p:txBody>
      </p:sp>
      <p:sp>
        <p:nvSpPr>
          <p:cNvPr id="9" name="TextBox 8">
            <a:extLst>
              <a:ext uri="{FF2B5EF4-FFF2-40B4-BE49-F238E27FC236}">
                <a16:creationId xmlns:a16="http://schemas.microsoft.com/office/drawing/2014/main" id="{777527A3-665A-2F4C-9417-03B633F7B55F}"/>
              </a:ext>
            </a:extLst>
          </p:cNvPr>
          <p:cNvSpPr txBox="1"/>
          <p:nvPr/>
        </p:nvSpPr>
        <p:spPr>
          <a:xfrm>
            <a:off x="3292863" y="5659579"/>
            <a:ext cx="2016893" cy="400110"/>
          </a:xfrm>
          <a:prstGeom prst="rect">
            <a:avLst/>
          </a:prstGeom>
          <a:noFill/>
        </p:spPr>
        <p:txBody>
          <a:bodyPr wrap="square" rtlCol="0">
            <a:spAutoFit/>
          </a:bodyPr>
          <a:lstStyle/>
          <a:p>
            <a:r>
              <a:rPr lang="en-US" dirty="0"/>
              <a:t>Hours on Tutor</a:t>
            </a:r>
          </a:p>
        </p:txBody>
      </p:sp>
    </p:spTree>
    <p:extLst>
      <p:ext uri="{BB962C8B-B14F-4D97-AF65-F5344CB8AC3E}">
        <p14:creationId xmlns:p14="http://schemas.microsoft.com/office/powerpoint/2010/main" val="4218092979"/>
      </p:ext>
    </p:extLst>
  </p:cSld>
  <p:clrMapOvr>
    <a:masterClrMapping/>
  </p:clrMapOvr>
  <mc:AlternateContent xmlns:mc="http://schemas.openxmlformats.org/markup-compatibility/2006" xmlns:p14="http://schemas.microsoft.com/office/powerpoint/2010/main">
    <mc:Choice Requires="p14">
      <p:transition spd="slow" p14:dur="2000" advTm="27399"/>
    </mc:Choice>
    <mc:Fallback xmlns="">
      <p:transition spd="slow" advTm="273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4986113" y="3757593"/>
            <a:ext cx="4050248" cy="461665"/>
          </a:xfrm>
          <a:prstGeom prst="rect">
            <a:avLst/>
          </a:prstGeom>
          <a:noFill/>
          <a:ln w="12700">
            <a:noFill/>
            <a:miter lim="800000"/>
            <a:headEnd/>
            <a:tailEnd/>
          </a:ln>
        </p:spPr>
        <p:txBody>
          <a:bodyPr wrap="square">
            <a:prstTxWarp prst="textNoShape">
              <a:avLst/>
            </a:prstTxWarp>
            <a:spAutoFit/>
          </a:bodyPr>
          <a:lstStyle/>
          <a:p>
            <a:r>
              <a:rPr lang="en-US" sz="1200" dirty="0">
                <a:solidFill>
                  <a:srgbClr val="000000"/>
                </a:solidFill>
                <a:latin typeface="Times"/>
                <a:ea typeface="Verdana" pitchFamily="34" charset="0"/>
                <a:cs typeface="Verdana" pitchFamily="34" charset="0"/>
              </a:rPr>
              <a:t>Pane et al. (2013). Effectiveness of Cognitive Tutor Algebra I at Scale. Santa Monica, CA: RAND Corp. </a:t>
            </a:r>
          </a:p>
        </p:txBody>
      </p:sp>
      <p:sp>
        <p:nvSpPr>
          <p:cNvPr id="22530" name="Rectangle 2"/>
          <p:cNvSpPr>
            <a:spLocks noGrp="1" noChangeArrowheads="1"/>
          </p:cNvSpPr>
          <p:nvPr>
            <p:ph type="title"/>
          </p:nvPr>
        </p:nvSpPr>
        <p:spPr>
          <a:xfrm>
            <a:off x="457199" y="274638"/>
            <a:ext cx="6358467" cy="1143000"/>
          </a:xfrm>
        </p:spPr>
        <p:txBody>
          <a:bodyPr>
            <a:normAutofit/>
          </a:bodyPr>
          <a:lstStyle/>
          <a:p>
            <a:pPr algn="l"/>
            <a:r>
              <a:rPr lang="en-US" sz="3200" dirty="0">
                <a:latin typeface="Verdana"/>
                <a:ea typeface="ＭＳ Ｐゴシック" pitchFamily="1" charset="-128"/>
                <a:cs typeface="Verdana"/>
              </a:rPr>
              <a:t>Evidence that Computer-Based Math Tutoring Works</a:t>
            </a:r>
            <a:endParaRPr lang="en-US" sz="3200" i="1" dirty="0">
              <a:latin typeface="Verdana"/>
              <a:ea typeface="ＭＳ Ｐゴシック" pitchFamily="1" charset="-128"/>
              <a:cs typeface="Verdana"/>
            </a:endParaRPr>
          </a:p>
        </p:txBody>
      </p:sp>
      <p:sp>
        <p:nvSpPr>
          <p:cNvPr id="22531" name="Rectangle 3"/>
          <p:cNvSpPr>
            <a:spLocks noGrp="1" noChangeArrowheads="1"/>
          </p:cNvSpPr>
          <p:nvPr>
            <p:ph idx="1"/>
          </p:nvPr>
        </p:nvSpPr>
        <p:spPr>
          <a:xfrm>
            <a:off x="567319" y="1571323"/>
            <a:ext cx="4365031" cy="2467052"/>
          </a:xfrm>
        </p:spPr>
        <p:txBody>
          <a:bodyPr>
            <a:normAutofit/>
          </a:bodyPr>
          <a:lstStyle/>
          <a:p>
            <a:pPr>
              <a:spcAft>
                <a:spcPts val="600"/>
              </a:spcAft>
              <a:buFontTx/>
              <a:buNone/>
            </a:pPr>
            <a:r>
              <a:rPr lang="en-US" sz="2400" i="1" dirty="0">
                <a:latin typeface="Verdana"/>
                <a:ea typeface="ＭＳ Ｐゴシック" pitchFamily="1" charset="-128"/>
                <a:cs typeface="Verdana"/>
              </a:rPr>
              <a:t>Math Cognitive Tutors</a:t>
            </a:r>
            <a:endParaRPr lang="en-US" sz="2400" dirty="0">
              <a:latin typeface="Verdana"/>
              <a:ea typeface="ＭＳ Ｐゴシック" pitchFamily="1" charset="-128"/>
              <a:cs typeface="Verdana"/>
            </a:endParaRPr>
          </a:p>
          <a:p>
            <a:pPr>
              <a:lnSpc>
                <a:spcPct val="90000"/>
              </a:lnSpc>
            </a:pPr>
            <a:r>
              <a:rPr lang="en-US" sz="2400" dirty="0">
                <a:latin typeface="Verdana"/>
                <a:ea typeface="ＭＳ Ｐゴシック" pitchFamily="1" charset="-128"/>
                <a:cs typeface="Verdana"/>
              </a:rPr>
              <a:t>Widely used in used in middle &amp; high schools</a:t>
            </a:r>
          </a:p>
          <a:p>
            <a:pPr marL="450850" lvl="1" indent="6350">
              <a:lnSpc>
                <a:spcPct val="90000"/>
              </a:lnSpc>
              <a:buNone/>
            </a:pPr>
            <a:r>
              <a:rPr lang="en-US" sz="2000" dirty="0">
                <a:latin typeface="Verdana"/>
                <a:cs typeface="Verdana"/>
              </a:rPr>
              <a:t>~500K students per year </a:t>
            </a:r>
            <a:br>
              <a:rPr lang="en-US" sz="2000" dirty="0">
                <a:latin typeface="Verdana"/>
                <a:cs typeface="Verdana"/>
              </a:rPr>
            </a:br>
            <a:r>
              <a:rPr lang="en-US" sz="2000" dirty="0">
                <a:latin typeface="Verdana"/>
                <a:cs typeface="Verdana"/>
              </a:rPr>
              <a:t>~80 minutes per week</a:t>
            </a:r>
          </a:p>
          <a:p>
            <a:pPr>
              <a:lnSpc>
                <a:spcPct val="90000"/>
              </a:lnSpc>
            </a:pPr>
            <a:r>
              <a:rPr lang="en-US" sz="2400" i="1" dirty="0">
                <a:latin typeface="Verdana"/>
                <a:ea typeface="ＭＳ Ｐゴシック" pitchFamily="1" charset="-128"/>
                <a:cs typeface="Verdana"/>
              </a:rPr>
              <a:t>2x better learning</a:t>
            </a:r>
            <a:endParaRPr lang="en-US" i="1" dirty="0">
              <a:latin typeface="Verdana"/>
              <a:ea typeface="ＭＳ Ｐゴシック" pitchFamily="1" charset="-128"/>
              <a:cs typeface="Verdana"/>
            </a:endParaRPr>
          </a:p>
        </p:txBody>
      </p:sp>
      <p:pic>
        <p:nvPicPr>
          <p:cNvPr id="21" name="Picture 9" descr="CLI_Studen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206932"/>
            <a:ext cx="1943101" cy="1335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txBox="1">
            <a:spLocks noChangeArrowheads="1"/>
          </p:cNvSpPr>
          <p:nvPr/>
        </p:nvSpPr>
        <p:spPr bwMode="auto">
          <a:xfrm>
            <a:off x="408940" y="3987800"/>
            <a:ext cx="7910202" cy="2336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100000"/>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00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9pPr>
          </a:lstStyle>
          <a:p>
            <a:pPr>
              <a:spcAft>
                <a:spcPts val="600"/>
              </a:spcAft>
              <a:buFontTx/>
              <a:buNone/>
            </a:pPr>
            <a:r>
              <a:rPr lang="en-US" sz="2400" i="1" dirty="0">
                <a:solidFill>
                  <a:srgbClr val="000000"/>
                </a:solidFill>
                <a:latin typeface="Verdana"/>
                <a:ea typeface="ＭＳ Ｐゴシック" pitchFamily="1" charset="-128"/>
                <a:cs typeface="Verdana"/>
              </a:rPr>
              <a:t>Now called “</a:t>
            </a:r>
            <a:r>
              <a:rPr lang="en-US" sz="2400" i="1" dirty="0" err="1">
                <a:solidFill>
                  <a:srgbClr val="000000"/>
                </a:solidFill>
                <a:latin typeface="Verdana"/>
                <a:ea typeface="ＭＳ Ｐゴシック" pitchFamily="1" charset="-128"/>
                <a:cs typeface="Verdana"/>
              </a:rPr>
              <a:t>Mathia</a:t>
            </a:r>
            <a:r>
              <a:rPr lang="en-US" sz="2400" i="1" dirty="0">
                <a:solidFill>
                  <a:srgbClr val="000000"/>
                </a:solidFill>
                <a:latin typeface="Verdana"/>
                <a:ea typeface="ＭＳ Ｐゴシック" pitchFamily="1" charset="-128"/>
                <a:cs typeface="Verdana"/>
              </a:rPr>
              <a:t>”</a:t>
            </a:r>
          </a:p>
          <a:p>
            <a:pPr>
              <a:spcAft>
                <a:spcPts val="600"/>
              </a:spcAft>
              <a:buFontTx/>
              <a:buNone/>
            </a:pPr>
            <a:r>
              <a:rPr lang="en-US" sz="2400" dirty="0">
                <a:solidFill>
                  <a:srgbClr val="000000"/>
                </a:solidFill>
                <a:latin typeface="Verdana"/>
                <a:ea typeface="ＭＳ Ｐゴシック" pitchFamily="1" charset="-128"/>
                <a:cs typeface="Verdana"/>
              </a:rPr>
              <a:t>Similar products can also work, if they provide:</a:t>
            </a:r>
          </a:p>
          <a:p>
            <a:pPr>
              <a:spcAft>
                <a:spcPts val="600"/>
              </a:spcAft>
              <a:buFontTx/>
              <a:buChar char="-"/>
            </a:pPr>
            <a:r>
              <a:rPr lang="en-US" sz="2400" dirty="0">
                <a:solidFill>
                  <a:srgbClr val="000000"/>
                </a:solidFill>
                <a:latin typeface="Verdana"/>
                <a:ea typeface="ＭＳ Ｐゴシック" pitchFamily="1" charset="-128"/>
                <a:cs typeface="Verdana"/>
              </a:rPr>
              <a:t>Deliberate practice or “formative assessment”</a:t>
            </a:r>
          </a:p>
          <a:p>
            <a:pPr>
              <a:spcAft>
                <a:spcPts val="600"/>
              </a:spcAft>
              <a:buFontTx/>
              <a:buChar char="-"/>
            </a:pPr>
            <a:r>
              <a:rPr lang="en-US" sz="2400" dirty="0">
                <a:solidFill>
                  <a:srgbClr val="000000"/>
                </a:solidFill>
                <a:latin typeface="Verdana"/>
                <a:ea typeface="ＭＳ Ｐゴシック" pitchFamily="1" charset="-128"/>
                <a:cs typeface="Verdana"/>
              </a:rPr>
              <a:t>Quality learning-by-doing experiences with adaptive instructional assistance</a:t>
            </a:r>
            <a:endParaRPr lang="en-US" dirty="0">
              <a:solidFill>
                <a:srgbClr val="000000"/>
              </a:solidFill>
              <a:latin typeface="Verdana"/>
              <a:ea typeface="ＭＳ Ｐゴシック" pitchFamily="1" charset="-128"/>
              <a:cs typeface="Verdana"/>
            </a:endParaRPr>
          </a:p>
        </p:txBody>
      </p:sp>
      <p:grpSp>
        <p:nvGrpSpPr>
          <p:cNvPr id="24" name="Group 23"/>
          <p:cNvGrpSpPr/>
          <p:nvPr/>
        </p:nvGrpSpPr>
        <p:grpSpPr>
          <a:xfrm>
            <a:off x="4971680" y="1678840"/>
            <a:ext cx="3942499" cy="2100423"/>
            <a:chOff x="4978400" y="1544477"/>
            <a:chExt cx="3942499" cy="2100423"/>
          </a:xfrm>
        </p:grpSpPr>
        <p:pic>
          <p:nvPicPr>
            <p:cNvPr id="7" name="Picture 6" descr="TheResults-AlgebraEffectiveness.png"/>
            <p:cNvPicPr>
              <a:picLocks noChangeAspect="1"/>
            </p:cNvPicPr>
            <p:nvPr/>
          </p:nvPicPr>
          <p:blipFill>
            <a:blip r:embed="rId5"/>
            <a:srcRect l="12778" t="33457" r="34301" b="16420"/>
            <a:stretch>
              <a:fillRect/>
            </a:stretch>
          </p:blipFill>
          <p:spPr>
            <a:xfrm>
              <a:off x="4978400" y="1544477"/>
              <a:ext cx="3942499" cy="2100423"/>
            </a:xfrm>
            <a:prstGeom prst="rect">
              <a:avLst/>
            </a:prstGeom>
          </p:spPr>
        </p:pic>
        <p:sp>
          <p:nvSpPr>
            <p:cNvPr id="9" name="TextBox 8"/>
            <p:cNvSpPr txBox="1"/>
            <p:nvPr/>
          </p:nvSpPr>
          <p:spPr>
            <a:xfrm>
              <a:off x="6883399" y="2222500"/>
              <a:ext cx="1784338" cy="276999"/>
            </a:xfrm>
            <a:prstGeom prst="rect">
              <a:avLst/>
            </a:prstGeom>
            <a:solidFill>
              <a:srgbClr val="FFFEF0"/>
            </a:solidFill>
          </p:spPr>
          <p:txBody>
            <a:bodyPr wrap="none" rtlCol="0">
              <a:spAutoFit/>
            </a:bodyPr>
            <a:lstStyle/>
            <a:p>
              <a:r>
                <a:rPr lang="en-US" sz="1200" dirty="0">
                  <a:solidFill>
                    <a:srgbClr val="3366FF"/>
                  </a:solidFill>
                  <a:latin typeface="Arial"/>
                  <a:cs typeface="Arial"/>
                </a:rPr>
                <a:t>Cognitive Tutor Algebra</a:t>
              </a:r>
            </a:p>
          </p:txBody>
        </p:sp>
        <p:sp>
          <p:nvSpPr>
            <p:cNvPr id="10" name="TextBox 9"/>
            <p:cNvSpPr txBox="1"/>
            <p:nvPr/>
          </p:nvSpPr>
          <p:spPr>
            <a:xfrm>
              <a:off x="6889031" y="2946400"/>
              <a:ext cx="2000968" cy="276999"/>
            </a:xfrm>
            <a:prstGeom prst="rect">
              <a:avLst/>
            </a:prstGeom>
            <a:solidFill>
              <a:srgbClr val="FFFEF3"/>
            </a:solidFill>
          </p:spPr>
          <p:txBody>
            <a:bodyPr wrap="none" rtlCol="0">
              <a:spAutoFit/>
            </a:bodyPr>
            <a:lstStyle/>
            <a:p>
              <a:r>
                <a:rPr lang="en-US" sz="1200" dirty="0">
                  <a:solidFill>
                    <a:srgbClr val="008000"/>
                  </a:solidFill>
                  <a:latin typeface="Arial"/>
                  <a:cs typeface="Arial"/>
                </a:rPr>
                <a:t>Traditional Algebra Course</a:t>
              </a:r>
            </a:p>
          </p:txBody>
        </p:sp>
        <p:cxnSp>
          <p:nvCxnSpPr>
            <p:cNvPr id="4" name="Straight Arrow Connector 3"/>
            <p:cNvCxnSpPr/>
            <p:nvPr/>
          </p:nvCxnSpPr>
          <p:spPr bwMode="auto">
            <a:xfrm>
              <a:off x="7708900" y="3514725"/>
              <a:ext cx="1104900" cy="0"/>
            </a:xfrm>
            <a:prstGeom prst="straightConnector1">
              <a:avLst/>
            </a:prstGeom>
            <a:solidFill>
              <a:schemeClr val="accent1"/>
            </a:solidFill>
            <a:ln w="12700" cap="flat" cmpd="sng" algn="ctr">
              <a:solidFill>
                <a:srgbClr val="00CC99"/>
              </a:solidFill>
              <a:prstDash val="solid"/>
              <a:round/>
              <a:headEnd type="none" w="med" len="med"/>
              <a:tailEnd type="arrow"/>
            </a:ln>
            <a:effectLst/>
          </p:spPr>
        </p:cxnSp>
        <p:cxnSp>
          <p:nvCxnSpPr>
            <p:cNvPr id="22" name="Straight Arrow Connector 21"/>
            <p:cNvCxnSpPr/>
            <p:nvPr/>
          </p:nvCxnSpPr>
          <p:spPr bwMode="auto">
            <a:xfrm flipH="1">
              <a:off x="5384800" y="3514725"/>
              <a:ext cx="1600200" cy="0"/>
            </a:xfrm>
            <a:prstGeom prst="straightConnector1">
              <a:avLst/>
            </a:prstGeom>
            <a:solidFill>
              <a:schemeClr val="accent1"/>
            </a:solidFill>
            <a:ln w="12700" cap="flat" cmpd="sng" algn="ctr">
              <a:solidFill>
                <a:srgbClr val="00CC99"/>
              </a:solidFill>
              <a:prstDash val="solid"/>
              <a:round/>
              <a:headEnd type="none" w="med" len="med"/>
              <a:tailEnd type="arrow"/>
            </a:ln>
            <a:effectLst/>
          </p:spPr>
        </p:cxnSp>
      </p:grpSp>
    </p:spTree>
    <p:custDataLst>
      <p:tags r:id="rId1"/>
    </p:custDataLst>
    <p:extLst>
      <p:ext uri="{BB962C8B-B14F-4D97-AF65-F5344CB8AC3E}">
        <p14:creationId xmlns:p14="http://schemas.microsoft.com/office/powerpoint/2010/main" val="1803356585"/>
      </p:ext>
    </p:extLst>
  </p:cSld>
  <p:clrMapOvr>
    <a:masterClrMapping/>
  </p:clrMapOvr>
  <p:transition advTm="779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p:cNvPicPr>
            <a:picLocks noChangeAspect="1" noChangeArrowheads="1"/>
          </p:cNvPicPr>
          <p:nvPr/>
        </p:nvPicPr>
        <p:blipFill>
          <a:blip r:embed="rId3"/>
          <a:srcRect/>
          <a:stretch>
            <a:fillRect/>
          </a:stretch>
        </p:blipFill>
        <p:spPr bwMode="auto">
          <a:xfrm>
            <a:off x="685800" y="2286000"/>
            <a:ext cx="6897057" cy="4205187"/>
          </a:xfrm>
          <a:prstGeom prst="rect">
            <a:avLst/>
          </a:prstGeom>
          <a:noFill/>
          <a:ln w="12700">
            <a:noFill/>
            <a:miter lim="800000"/>
            <a:headEnd/>
            <a:tailEnd/>
          </a:ln>
          <a:effectLst/>
        </p:spPr>
      </p:pic>
      <p:grpSp>
        <p:nvGrpSpPr>
          <p:cNvPr id="2" name="Group 26"/>
          <p:cNvGrpSpPr/>
          <p:nvPr/>
        </p:nvGrpSpPr>
        <p:grpSpPr>
          <a:xfrm>
            <a:off x="4838700" y="2667000"/>
            <a:ext cx="3646487" cy="2748822"/>
            <a:chOff x="4838700" y="2667000"/>
            <a:chExt cx="3646487" cy="2748822"/>
          </a:xfrm>
        </p:grpSpPr>
        <p:pic>
          <p:nvPicPr>
            <p:cNvPr id="175111" name="Picture 7"/>
            <p:cNvPicPr>
              <a:picLocks noChangeAspect="1" noChangeArrowheads="1"/>
            </p:cNvPicPr>
            <p:nvPr/>
          </p:nvPicPr>
          <p:blipFill>
            <a:blip r:embed="rId4"/>
            <a:srcRect l="24826" t="12427" r="7906" b="26184"/>
            <a:stretch>
              <a:fillRect/>
            </a:stretch>
          </p:blipFill>
          <p:spPr bwMode="auto">
            <a:xfrm>
              <a:off x="5638800" y="3886200"/>
              <a:ext cx="2846387" cy="1529622"/>
            </a:xfrm>
            <a:prstGeom prst="rect">
              <a:avLst/>
            </a:prstGeom>
            <a:noFill/>
            <a:ln w="12700">
              <a:noFill/>
              <a:miter lim="800000"/>
              <a:headEnd/>
              <a:tailEnd/>
            </a:ln>
            <a:effectLst>
              <a:outerShdw blurRad="50800" dist="38100" dir="2700000">
                <a:srgbClr val="000000">
                  <a:alpha val="43000"/>
                </a:srgbClr>
              </a:outerShdw>
            </a:effectLst>
          </p:spPr>
        </p:pic>
        <p:cxnSp>
          <p:nvCxnSpPr>
            <p:cNvPr id="22" name="Straight Arrow Connector 21"/>
            <p:cNvCxnSpPr/>
            <p:nvPr/>
          </p:nvCxnSpPr>
          <p:spPr>
            <a:xfrm rot="16200000" flipH="1">
              <a:off x="6324600" y="2895600"/>
              <a:ext cx="121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38700" y="3200400"/>
              <a:ext cx="23749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a:solidFill>
                    <a:srgbClr val="01012C"/>
                  </a:solidFill>
                </a:rPr>
                <a:t>Personalized instruction</a:t>
              </a:r>
            </a:p>
          </p:txBody>
        </p:sp>
      </p:grpSp>
      <p:grpSp>
        <p:nvGrpSpPr>
          <p:cNvPr id="3" name="Group 25"/>
          <p:cNvGrpSpPr/>
          <p:nvPr/>
        </p:nvGrpSpPr>
        <p:grpSpPr>
          <a:xfrm>
            <a:off x="59208" y="4191000"/>
            <a:ext cx="3598392" cy="990600"/>
            <a:chOff x="59208" y="4191000"/>
            <a:chExt cx="3598392" cy="990600"/>
          </a:xfrm>
        </p:grpSpPr>
        <p:pic>
          <p:nvPicPr>
            <p:cNvPr id="8" name="Picture 4"/>
            <p:cNvPicPr>
              <a:picLocks noChangeAspect="1" noChangeArrowheads="1"/>
            </p:cNvPicPr>
            <p:nvPr/>
          </p:nvPicPr>
          <p:blipFill>
            <a:blip r:embed="rId5"/>
            <a:srcRect t="81797"/>
            <a:stretch>
              <a:fillRect/>
            </a:stretch>
          </p:blipFill>
          <p:spPr bwMode="auto">
            <a:xfrm>
              <a:off x="59208" y="4648200"/>
              <a:ext cx="3598392" cy="533400"/>
            </a:xfrm>
            <a:prstGeom prst="rect">
              <a:avLst/>
            </a:prstGeom>
            <a:noFill/>
            <a:ln w="12700">
              <a:solidFill>
                <a:schemeClr val="tx2"/>
              </a:solidFill>
              <a:miter lim="800000"/>
              <a:headEnd/>
              <a:tailEnd/>
            </a:ln>
            <a:effectLst>
              <a:outerShdw blurRad="50800" dist="38100" dir="2700000">
                <a:srgbClr val="000000">
                  <a:alpha val="43000"/>
                </a:srgbClr>
              </a:outerShdw>
            </a:effectLst>
          </p:spPr>
        </p:pic>
        <p:sp>
          <p:nvSpPr>
            <p:cNvPr id="16" name="TextBox 15"/>
            <p:cNvSpPr txBox="1"/>
            <p:nvPr/>
          </p:nvSpPr>
          <p:spPr>
            <a:xfrm>
              <a:off x="304800" y="4191000"/>
              <a:ext cx="22606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a:solidFill>
                    <a:srgbClr val="01012C"/>
                  </a:solidFill>
                </a:rPr>
                <a:t>Challenging questions</a:t>
              </a:r>
            </a:p>
          </p:txBody>
        </p:sp>
        <p:cxnSp>
          <p:nvCxnSpPr>
            <p:cNvPr id="20" name="Straight Arrow Connector 19"/>
            <p:cNvCxnSpPr/>
            <p:nvPr/>
          </p:nvCxnSpPr>
          <p:spPr>
            <a:xfrm rot="5400000">
              <a:off x="533400" y="4495800"/>
              <a:ext cx="228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Group 45"/>
          <p:cNvGrpSpPr/>
          <p:nvPr/>
        </p:nvGrpSpPr>
        <p:grpSpPr>
          <a:xfrm>
            <a:off x="5626100" y="2571690"/>
            <a:ext cx="3392488" cy="4121210"/>
            <a:chOff x="5626100" y="2571690"/>
            <a:chExt cx="3392488" cy="4121210"/>
          </a:xfrm>
        </p:grpSpPr>
        <p:pic>
          <p:nvPicPr>
            <p:cNvPr id="1402886" name="Picture 6"/>
            <p:cNvPicPr>
              <a:picLocks noChangeAspect="1" noChangeArrowheads="1"/>
            </p:cNvPicPr>
            <p:nvPr/>
          </p:nvPicPr>
          <p:blipFill>
            <a:blip r:embed="rId6"/>
            <a:srcRect/>
            <a:stretch>
              <a:fillRect/>
            </a:stretch>
          </p:blipFill>
          <p:spPr bwMode="auto">
            <a:xfrm>
              <a:off x="5626100" y="5499100"/>
              <a:ext cx="3392488" cy="1193800"/>
            </a:xfrm>
            <a:prstGeom prst="rect">
              <a:avLst/>
            </a:prstGeom>
            <a:noFill/>
            <a:ln w="12700">
              <a:noFill/>
              <a:miter lim="800000"/>
              <a:headEnd/>
              <a:tailEnd/>
            </a:ln>
          </p:spPr>
        </p:pic>
        <p:sp>
          <p:nvSpPr>
            <p:cNvPr id="18" name="TextBox 17"/>
            <p:cNvSpPr txBox="1"/>
            <p:nvPr/>
          </p:nvSpPr>
          <p:spPr>
            <a:xfrm>
              <a:off x="7061200" y="5511800"/>
              <a:ext cx="19431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a:solidFill>
                    <a:srgbClr val="01012C"/>
                  </a:solidFill>
                </a:rPr>
                <a:t>… individualization</a:t>
              </a:r>
            </a:p>
          </p:txBody>
        </p:sp>
        <p:cxnSp>
          <p:nvCxnSpPr>
            <p:cNvPr id="28" name="Curved Connector 27"/>
            <p:cNvCxnSpPr/>
            <p:nvPr/>
          </p:nvCxnSpPr>
          <p:spPr>
            <a:xfrm>
              <a:off x="7835900" y="2755900"/>
              <a:ext cx="1003300" cy="482600"/>
            </a:xfrm>
            <a:prstGeom prst="curvedConnector3">
              <a:avLst>
                <a:gd name="adj1" fmla="val 100633"/>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467600" y="2571690"/>
              <a:ext cx="12446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a:solidFill>
                    <a:srgbClr val="01012C"/>
                  </a:solidFill>
                </a:rPr>
                <a:t>Progress…</a:t>
              </a:r>
            </a:p>
          </p:txBody>
        </p:sp>
      </p:grpSp>
      <p:grpSp>
        <p:nvGrpSpPr>
          <p:cNvPr id="5" name="Group 23"/>
          <p:cNvGrpSpPr/>
          <p:nvPr/>
        </p:nvGrpSpPr>
        <p:grpSpPr>
          <a:xfrm>
            <a:off x="159940" y="1358900"/>
            <a:ext cx="3954860" cy="1612900"/>
            <a:chOff x="159940" y="1358900"/>
            <a:chExt cx="3954860" cy="1612900"/>
          </a:xfrm>
        </p:grpSpPr>
        <p:pic>
          <p:nvPicPr>
            <p:cNvPr id="175108" name="Picture 4"/>
            <p:cNvPicPr>
              <a:picLocks noChangeAspect="1" noChangeArrowheads="1"/>
            </p:cNvPicPr>
            <p:nvPr/>
          </p:nvPicPr>
          <p:blipFill>
            <a:blip r:embed="rId5"/>
            <a:srcRect b="73974"/>
            <a:stretch>
              <a:fillRect/>
            </a:stretch>
          </p:blipFill>
          <p:spPr bwMode="auto">
            <a:xfrm>
              <a:off x="159940" y="1358900"/>
              <a:ext cx="3954860" cy="838200"/>
            </a:xfrm>
            <a:prstGeom prst="rect">
              <a:avLst/>
            </a:prstGeom>
            <a:noFill/>
            <a:ln w="12700">
              <a:noFill/>
              <a:miter lim="800000"/>
              <a:headEnd/>
              <a:tailEnd/>
            </a:ln>
            <a:effectLst>
              <a:outerShdw blurRad="50800" dist="38100" dir="2700000">
                <a:srgbClr val="000000">
                  <a:alpha val="43000"/>
                </a:srgbClr>
              </a:outerShdw>
            </a:effectLst>
          </p:spPr>
        </p:pic>
        <p:sp>
          <p:nvSpPr>
            <p:cNvPr id="23" name="TextBox 22"/>
            <p:cNvSpPr txBox="1"/>
            <p:nvPr/>
          </p:nvSpPr>
          <p:spPr>
            <a:xfrm>
              <a:off x="546100" y="2425700"/>
              <a:ext cx="19685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a:solidFill>
                    <a:srgbClr val="01012C"/>
                  </a:solidFill>
                </a:rPr>
                <a:t>Authentic problems</a:t>
              </a:r>
            </a:p>
          </p:txBody>
        </p:sp>
        <p:cxnSp>
          <p:nvCxnSpPr>
            <p:cNvPr id="32" name="Straight Arrow Connector 31"/>
            <p:cNvCxnSpPr/>
            <p:nvPr/>
          </p:nvCxnSpPr>
          <p:spPr>
            <a:xfrm rot="16200000" flipV="1">
              <a:off x="190500" y="2476500"/>
              <a:ext cx="762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24"/>
          <p:cNvGrpSpPr/>
          <p:nvPr/>
        </p:nvGrpSpPr>
        <p:grpSpPr>
          <a:xfrm>
            <a:off x="2819400" y="558800"/>
            <a:ext cx="6096000" cy="2273300"/>
            <a:chOff x="2819400" y="558800"/>
            <a:chExt cx="6096000" cy="2273300"/>
          </a:xfrm>
        </p:grpSpPr>
        <p:pic>
          <p:nvPicPr>
            <p:cNvPr id="175110" name="Picture 6" descr="a3.tiff                                                        0006F3F3HD                             C3226EEA:"/>
            <p:cNvPicPr>
              <a:picLocks noChangeAspect="1" noChangeArrowheads="1"/>
            </p:cNvPicPr>
            <p:nvPr/>
          </p:nvPicPr>
          <p:blipFill>
            <a:blip r:embed="rId7"/>
            <a:srcRect l="43076" t="12312" r="8760" b="60219"/>
            <a:stretch>
              <a:fillRect/>
            </a:stretch>
          </p:blipFill>
          <p:spPr bwMode="auto">
            <a:xfrm>
              <a:off x="4485397" y="558800"/>
              <a:ext cx="4430003" cy="1579064"/>
            </a:xfrm>
            <a:prstGeom prst="rect">
              <a:avLst/>
            </a:prstGeom>
            <a:noFill/>
            <a:effectLst>
              <a:outerShdw blurRad="50800" dist="38100" dir="2700000">
                <a:srgbClr val="000000">
                  <a:alpha val="43000"/>
                </a:srgbClr>
              </a:outerShdw>
            </a:effectLst>
          </p:spPr>
        </p:pic>
        <p:cxnSp>
          <p:nvCxnSpPr>
            <p:cNvPr id="34" name="Straight Arrow Connector 33"/>
            <p:cNvCxnSpPr/>
            <p:nvPr/>
          </p:nvCxnSpPr>
          <p:spPr>
            <a:xfrm rot="5400000" flipH="1" flipV="1">
              <a:off x="4876800" y="2374900"/>
              <a:ext cx="685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19400" y="2362200"/>
              <a:ext cx="33274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a:solidFill>
                    <a:srgbClr val="01012C"/>
                  </a:solidFill>
                </a:rPr>
                <a:t>Feedback </a:t>
              </a:r>
              <a:r>
                <a:rPr lang="en-US" sz="1600" i="1" dirty="0">
                  <a:solidFill>
                    <a:srgbClr val="01012C"/>
                  </a:solidFill>
                </a:rPr>
                <a:t>within </a:t>
              </a:r>
              <a:r>
                <a:rPr lang="en-US" sz="1600" dirty="0">
                  <a:solidFill>
                    <a:srgbClr val="01012C"/>
                  </a:solidFill>
                </a:rPr>
                <a:t>complex solutions</a:t>
              </a:r>
              <a:endParaRPr lang="en-US" sz="1400" dirty="0">
                <a:solidFill>
                  <a:srgbClr val="01012C"/>
                </a:solidFill>
              </a:endParaRPr>
            </a:p>
          </p:txBody>
        </p:sp>
      </p:grpSp>
      <p:sp>
        <p:nvSpPr>
          <p:cNvPr id="21" name="Rectangle 2"/>
          <p:cNvSpPr>
            <a:spLocks noGrp="1"/>
          </p:cNvSpPr>
          <p:nvPr>
            <p:ph type="title"/>
          </p:nvPr>
        </p:nvSpPr>
        <p:spPr>
          <a:xfrm>
            <a:off x="282575" y="265113"/>
            <a:ext cx="4238625" cy="758825"/>
          </a:xfrm>
        </p:spPr>
        <p:txBody>
          <a:bodyPr/>
          <a:lstStyle/>
          <a:p>
            <a:r>
              <a:rPr lang="en-US" sz="2800" dirty="0"/>
              <a:t>Cognitive Tutors: </a:t>
            </a:r>
            <a:r>
              <a:rPr lang="en-US" sz="2400" dirty="0"/>
              <a:t>Adaptive Support for Learning by Doing</a:t>
            </a:r>
            <a:endParaRPr lang="en-US" sz="2800" dirty="0"/>
          </a:p>
        </p:txBody>
      </p:sp>
      <p:sp>
        <p:nvSpPr>
          <p:cNvPr id="25" name="Google Shape;197;p30"/>
          <p:cNvSpPr txBox="1"/>
          <p:nvPr/>
        </p:nvSpPr>
        <p:spPr>
          <a:xfrm>
            <a:off x="0" y="6427200"/>
            <a:ext cx="3872700" cy="430800"/>
          </a:xfrm>
          <a:prstGeom prst="rect">
            <a:avLst/>
          </a:prstGeom>
          <a:solidFill>
            <a:srgbClr val="FFFF00"/>
          </a:solidFill>
          <a:ln>
            <a:noFill/>
          </a:ln>
        </p:spPr>
        <p:txBody>
          <a:bodyPr spcFirstLastPara="1" wrap="square" lIns="91425" tIns="45700" rIns="91425" bIns="45700" anchor="t" anchorCtr="0">
            <a:noAutofit/>
          </a:bodyPr>
          <a:lstStyle/>
          <a:p>
            <a:pPr lvl="0">
              <a:spcBef>
                <a:spcPts val="0"/>
              </a:spcBef>
              <a:spcAft>
                <a:spcPts val="0"/>
              </a:spcAft>
            </a:pPr>
            <a:r>
              <a:rPr lang="en-US" sz="1000" dirty="0">
                <a:solidFill>
                  <a:srgbClr val="01012C"/>
                </a:solidFill>
              </a:rPr>
              <a:t>Koedinger et al. (1997). Intelligent tutoring goes to school in the big city. International </a:t>
            </a:r>
            <a:r>
              <a:rPr lang="en-US" sz="1000" i="1" dirty="0">
                <a:solidFill>
                  <a:srgbClr val="01012C"/>
                </a:solidFill>
              </a:rPr>
              <a:t>Journal of Artificial Intelligence in Education,</a:t>
            </a:r>
            <a:endParaRPr sz="1300" i="1" dirty="0"/>
          </a:p>
        </p:txBody>
      </p:sp>
    </p:spTree>
    <p:custDataLst>
      <p:tags r:id="rId1"/>
    </p:custDataLst>
    <p:extLst>
      <p:ext uri="{BB962C8B-B14F-4D97-AF65-F5344CB8AC3E}">
        <p14:creationId xmlns:p14="http://schemas.microsoft.com/office/powerpoint/2010/main" val="1945901208"/>
      </p:ext>
    </p:extLst>
  </p:cSld>
  <p:clrMapOvr>
    <a:masterClrMapping/>
  </p:clrMapOvr>
  <p:transition advTm="476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As Barbara said:</a:t>
            </a:r>
          </a:p>
          <a:p>
            <a:endParaRPr lang="en-US" dirty="0"/>
          </a:p>
          <a:p>
            <a:pPr marL="0" indent="0">
              <a:buNone/>
            </a:pPr>
            <a:r>
              <a:rPr lang="en-US" sz="3600" dirty="0"/>
              <a:t>Iterative Engineering is Key</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682144007"/>
      </p:ext>
    </p:extLst>
  </p:cSld>
  <p:clrMapOvr>
    <a:masterClrMapping/>
  </p:clrMapOvr>
  <mc:AlternateContent xmlns:mc="http://schemas.openxmlformats.org/markup-compatibility/2006" xmlns:p14="http://schemas.microsoft.com/office/powerpoint/2010/main">
    <mc:Choice Requires="p14">
      <p:transition spd="slow" p14:dur="2000" advTm="15001"/>
    </mc:Choice>
    <mc:Fallback xmlns="">
      <p:transition spd="slow" advTm="150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arning Engineering-45.png"/>
          <p:cNvPicPr>
            <a:picLocks noChangeAspect="1"/>
          </p:cNvPicPr>
          <p:nvPr/>
        </p:nvPicPr>
        <p:blipFill rotWithShape="1">
          <a:blip r:embed="rId3">
            <a:extLst>
              <a:ext uri="{28A0092B-C50C-407E-A947-70E740481C1C}">
                <a14:useLocalDpi xmlns:a14="http://schemas.microsoft.com/office/drawing/2010/main" val="0"/>
              </a:ext>
            </a:extLst>
          </a:blip>
          <a:srcRect l="46220" t="46852" r="6271" b="16667"/>
          <a:stretch/>
        </p:blipFill>
        <p:spPr>
          <a:xfrm>
            <a:off x="4229101" y="3213100"/>
            <a:ext cx="4216400" cy="2501900"/>
          </a:xfrm>
          <a:prstGeom prst="rect">
            <a:avLst/>
          </a:prstGeom>
        </p:spPr>
      </p:pic>
      <p:pic>
        <p:nvPicPr>
          <p:cNvPr id="6" name="Picture 5" descr="Learning Engineering-44.png"/>
          <p:cNvPicPr>
            <a:picLocks noChangeAspect="1"/>
          </p:cNvPicPr>
          <p:nvPr/>
        </p:nvPicPr>
        <p:blipFill rotWithShape="1">
          <a:blip r:embed="rId4">
            <a:extLst>
              <a:ext uri="{28A0092B-C50C-407E-A947-70E740481C1C}">
                <a14:useLocalDpi xmlns:a14="http://schemas.microsoft.com/office/drawing/2010/main" val="0"/>
              </a:ext>
            </a:extLst>
          </a:blip>
          <a:srcRect l="4865" t="21852" r="46052" b="47963"/>
          <a:stretch/>
        </p:blipFill>
        <p:spPr>
          <a:xfrm>
            <a:off x="558799" y="1498600"/>
            <a:ext cx="4356101" cy="2070100"/>
          </a:xfrm>
          <a:prstGeom prst="rect">
            <a:avLst/>
          </a:prstGeom>
        </p:spPr>
      </p:pic>
      <p:pic>
        <p:nvPicPr>
          <p:cNvPr id="5" name="Picture 4" descr="Learning Engineering-43.png"/>
          <p:cNvPicPr>
            <a:picLocks noChangeAspect="1"/>
          </p:cNvPicPr>
          <p:nvPr/>
        </p:nvPicPr>
        <p:blipFill rotWithShape="1">
          <a:blip r:embed="rId5">
            <a:extLst>
              <a:ext uri="{28A0092B-C50C-407E-A947-70E740481C1C}">
                <a14:useLocalDpi xmlns:a14="http://schemas.microsoft.com/office/drawing/2010/main" val="0"/>
              </a:ext>
            </a:extLst>
          </a:blip>
          <a:srcRect l="54520" t="28518" r="12138" b="28148"/>
          <a:stretch/>
        </p:blipFill>
        <p:spPr>
          <a:xfrm>
            <a:off x="4965699" y="1955800"/>
            <a:ext cx="2959101" cy="2971800"/>
          </a:xfrm>
          <a:prstGeom prst="rect">
            <a:avLst/>
          </a:prstGeom>
        </p:spPr>
      </p:pic>
      <p:sp>
        <p:nvSpPr>
          <p:cNvPr id="14" name="Title 1"/>
          <p:cNvSpPr>
            <a:spLocks noGrp="1"/>
          </p:cNvSpPr>
          <p:nvPr>
            <p:ph type="title"/>
          </p:nvPr>
        </p:nvSpPr>
        <p:spPr>
          <a:xfrm>
            <a:off x="609599" y="177800"/>
            <a:ext cx="6310745" cy="1231900"/>
          </a:xfrm>
        </p:spPr>
        <p:txBody>
          <a:bodyPr>
            <a:noAutofit/>
          </a:bodyPr>
          <a:lstStyle/>
          <a:p>
            <a:pPr algn="l"/>
            <a:r>
              <a:rPr lang="en-US" sz="2800" dirty="0">
                <a:latin typeface="Verdana"/>
                <a:cs typeface="Verdana"/>
              </a:rPr>
              <a:t>Don’t just apply learning science</a:t>
            </a:r>
            <a:endParaRPr lang="en-US" sz="2800" i="1" dirty="0">
              <a:latin typeface="Verdana"/>
              <a:cs typeface="Verdana"/>
            </a:endParaRPr>
          </a:p>
        </p:txBody>
      </p:sp>
      <p:pic>
        <p:nvPicPr>
          <p:cNvPr id="19" name="Picture 18" descr="Learning Engineering-43.png"/>
          <p:cNvPicPr>
            <a:picLocks noChangeAspect="1"/>
          </p:cNvPicPr>
          <p:nvPr/>
        </p:nvPicPr>
        <p:blipFill rotWithShape="1">
          <a:blip r:embed="rId5">
            <a:extLst>
              <a:ext uri="{28A0092B-C50C-407E-A947-70E740481C1C}">
                <a14:useLocalDpi xmlns:a14="http://schemas.microsoft.com/office/drawing/2010/main" val="0"/>
              </a:ext>
            </a:extLst>
          </a:blip>
          <a:srcRect l="12592" t="28518" r="53493" b="28148"/>
          <a:stretch/>
        </p:blipFill>
        <p:spPr>
          <a:xfrm>
            <a:off x="1244601" y="1968500"/>
            <a:ext cx="3009899" cy="2971800"/>
          </a:xfrm>
          <a:prstGeom prst="rect">
            <a:avLst/>
          </a:prstGeom>
        </p:spPr>
      </p:pic>
      <p:sp>
        <p:nvSpPr>
          <p:cNvPr id="12" name="TextBox 11"/>
          <p:cNvSpPr txBox="1"/>
          <p:nvPr/>
        </p:nvSpPr>
        <p:spPr>
          <a:xfrm>
            <a:off x="3835400" y="2781300"/>
            <a:ext cx="1524000" cy="1015663"/>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merican Typewriter"/>
                <a:ea typeface="+mn-ea"/>
                <a:cs typeface="American Typewriter"/>
              </a:rPr>
              <a:t>Apply learning science</a:t>
            </a:r>
          </a:p>
        </p:txBody>
      </p:sp>
    </p:spTree>
    <p:custDataLst>
      <p:tags r:id="rId1"/>
    </p:custDataLst>
    <p:extLst>
      <p:ext uri="{BB962C8B-B14F-4D97-AF65-F5344CB8AC3E}">
        <p14:creationId xmlns:p14="http://schemas.microsoft.com/office/powerpoint/2010/main" val="2238195482"/>
      </p:ext>
    </p:extLst>
  </p:cSld>
  <p:clrMapOvr>
    <a:masterClrMapping/>
  </p:clrMapOvr>
  <mc:AlternateContent xmlns:mc="http://schemas.openxmlformats.org/markup-compatibility/2006" xmlns:p14="http://schemas.microsoft.com/office/powerpoint/2010/main">
    <mc:Choice Requires="p14">
      <p:transition spd="slow" p14:dur="2000" advTm="16708"/>
    </mc:Choice>
    <mc:Fallback xmlns="">
      <p:transition spd="slow" advTm="16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earning Engineering-46.png"/>
          <p:cNvPicPr>
            <a:picLocks noChangeAspect="1"/>
          </p:cNvPicPr>
          <p:nvPr/>
        </p:nvPicPr>
        <p:blipFill rotWithShape="1">
          <a:blip r:embed="rId4">
            <a:extLst>
              <a:ext uri="{28A0092B-C50C-407E-A947-70E740481C1C}">
                <a14:useLocalDpi xmlns:a14="http://schemas.microsoft.com/office/drawing/2010/main" val="0"/>
              </a:ext>
            </a:extLst>
          </a:blip>
          <a:srcRect l="7155" t="48148" r="46052" b="16667"/>
          <a:stretch/>
        </p:blipFill>
        <p:spPr>
          <a:xfrm>
            <a:off x="761999" y="3302000"/>
            <a:ext cx="4152901" cy="2413000"/>
          </a:xfrm>
          <a:prstGeom prst="rect">
            <a:avLst/>
          </a:prstGeom>
        </p:spPr>
      </p:pic>
      <p:pic>
        <p:nvPicPr>
          <p:cNvPr id="7" name="Picture 6" descr="Learning Engineering-45.png"/>
          <p:cNvPicPr>
            <a:picLocks noChangeAspect="1"/>
          </p:cNvPicPr>
          <p:nvPr/>
        </p:nvPicPr>
        <p:blipFill rotWithShape="1">
          <a:blip r:embed="rId5">
            <a:extLst>
              <a:ext uri="{28A0092B-C50C-407E-A947-70E740481C1C}">
                <a14:useLocalDpi xmlns:a14="http://schemas.microsoft.com/office/drawing/2010/main" val="0"/>
              </a:ext>
            </a:extLst>
          </a:blip>
          <a:srcRect l="46220" t="46852" r="6271" b="16667"/>
          <a:stretch/>
        </p:blipFill>
        <p:spPr>
          <a:xfrm>
            <a:off x="4229101" y="3213100"/>
            <a:ext cx="4216400" cy="2501900"/>
          </a:xfrm>
          <a:prstGeom prst="rect">
            <a:avLst/>
          </a:prstGeom>
        </p:spPr>
      </p:pic>
      <p:pic>
        <p:nvPicPr>
          <p:cNvPr id="6" name="Picture 5" descr="Learning Engineering-44.png"/>
          <p:cNvPicPr>
            <a:picLocks noChangeAspect="1"/>
          </p:cNvPicPr>
          <p:nvPr/>
        </p:nvPicPr>
        <p:blipFill rotWithShape="1">
          <a:blip r:embed="rId6">
            <a:extLst>
              <a:ext uri="{28A0092B-C50C-407E-A947-70E740481C1C}">
                <a14:useLocalDpi xmlns:a14="http://schemas.microsoft.com/office/drawing/2010/main" val="0"/>
              </a:ext>
            </a:extLst>
          </a:blip>
          <a:srcRect l="4865" t="21853" r="46052" b="47963"/>
          <a:stretch/>
        </p:blipFill>
        <p:spPr>
          <a:xfrm>
            <a:off x="558799" y="1498600"/>
            <a:ext cx="4356101" cy="2070100"/>
          </a:xfrm>
          <a:prstGeom prst="rect">
            <a:avLst/>
          </a:prstGeom>
        </p:spPr>
      </p:pic>
      <p:sp>
        <p:nvSpPr>
          <p:cNvPr id="14" name="Title 1"/>
          <p:cNvSpPr>
            <a:spLocks noGrp="1"/>
          </p:cNvSpPr>
          <p:nvPr>
            <p:ph type="title"/>
          </p:nvPr>
        </p:nvSpPr>
        <p:spPr>
          <a:xfrm>
            <a:off x="404426" y="101072"/>
            <a:ext cx="7326410" cy="891222"/>
          </a:xfrm>
        </p:spPr>
        <p:txBody>
          <a:bodyPr>
            <a:noAutofit/>
          </a:bodyPr>
          <a:lstStyle/>
          <a:p>
            <a:pPr algn="l"/>
            <a:r>
              <a:rPr lang="en-US" sz="3200" dirty="0">
                <a:latin typeface="Verdana"/>
                <a:cs typeface="Verdana"/>
              </a:rPr>
              <a:t>Do Iterative Learning Engineering!</a:t>
            </a:r>
          </a:p>
        </p:txBody>
      </p:sp>
      <p:pic>
        <p:nvPicPr>
          <p:cNvPr id="19" name="Picture 18" descr="Learning Engineering-43.png"/>
          <p:cNvPicPr>
            <a:picLocks noChangeAspect="1"/>
          </p:cNvPicPr>
          <p:nvPr/>
        </p:nvPicPr>
        <p:blipFill rotWithShape="1">
          <a:blip r:embed="rId7">
            <a:extLst>
              <a:ext uri="{28A0092B-C50C-407E-A947-70E740481C1C}">
                <a14:useLocalDpi xmlns:a14="http://schemas.microsoft.com/office/drawing/2010/main" val="0"/>
              </a:ext>
            </a:extLst>
          </a:blip>
          <a:srcRect l="12592" t="28518" r="53493" b="28148"/>
          <a:stretch/>
        </p:blipFill>
        <p:spPr>
          <a:xfrm>
            <a:off x="1244601" y="1968500"/>
            <a:ext cx="3009899" cy="2971800"/>
          </a:xfrm>
          <a:prstGeom prst="rect">
            <a:avLst/>
          </a:prstGeom>
        </p:spPr>
      </p:pic>
      <p:sp>
        <p:nvSpPr>
          <p:cNvPr id="12" name="TextBox 11"/>
          <p:cNvSpPr txBox="1"/>
          <p:nvPr/>
        </p:nvSpPr>
        <p:spPr>
          <a:xfrm>
            <a:off x="3644900" y="927100"/>
            <a:ext cx="1981200" cy="1323439"/>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merican Typewriter"/>
                <a:ea typeface="+mn-ea"/>
                <a:cs typeface="American Typewriter"/>
              </a:rPr>
              <a:t>Design </a:t>
            </a:r>
            <a:r>
              <a:rPr kumimoji="0" lang="en-US" sz="2000" b="0" i="1" u="none" strike="noStrike" kern="1200" cap="none" spc="0" normalizeH="0" baseline="0" noProof="0" dirty="0">
                <a:ln>
                  <a:noFill/>
                </a:ln>
                <a:solidFill>
                  <a:srgbClr val="000000"/>
                </a:solidFill>
                <a:effectLst/>
                <a:uLnTx/>
                <a:uFillTx/>
                <a:latin typeface="American Typewriter"/>
                <a:ea typeface="+mn-ea"/>
                <a:cs typeface="American Typewriter"/>
              </a:rPr>
              <a:t>explanatory</a:t>
            </a:r>
            <a:r>
              <a:rPr kumimoji="0" lang="en-US" sz="2000" b="0" i="0" u="none" strike="noStrike" kern="1200" cap="none" spc="0" normalizeH="0" baseline="0" noProof="0" dirty="0">
                <a:ln>
                  <a:noFill/>
                </a:ln>
                <a:solidFill>
                  <a:srgbClr val="000000"/>
                </a:solidFill>
                <a:effectLst/>
                <a:uLnTx/>
                <a:uFillTx/>
                <a:latin typeface="American Typewriter"/>
                <a:ea typeface="+mn-ea"/>
                <a:cs typeface="American Typewriter"/>
              </a:rPr>
              <a:t> models of learners</a:t>
            </a:r>
          </a:p>
        </p:txBody>
      </p:sp>
      <p:pic>
        <p:nvPicPr>
          <p:cNvPr id="13" name="Picture 12" descr="Learning Engineering-44.png"/>
          <p:cNvPicPr>
            <a:picLocks noChangeAspect="1"/>
          </p:cNvPicPr>
          <p:nvPr/>
        </p:nvPicPr>
        <p:blipFill rotWithShape="1">
          <a:blip r:embed="rId6">
            <a:extLst>
              <a:ext uri="{28A0092B-C50C-407E-A947-70E740481C1C}">
                <a14:useLocalDpi xmlns:a14="http://schemas.microsoft.com/office/drawing/2010/main" val="0"/>
              </a:ext>
            </a:extLst>
          </a:blip>
          <a:srcRect l="21893" t="17038" r="61507" b="77592"/>
          <a:stretch/>
        </p:blipFill>
        <p:spPr>
          <a:xfrm>
            <a:off x="2082800" y="1181100"/>
            <a:ext cx="1473200" cy="368300"/>
          </a:xfrm>
          <a:prstGeom prst="rect">
            <a:avLst/>
          </a:prstGeom>
        </p:spPr>
      </p:pic>
      <p:pic>
        <p:nvPicPr>
          <p:cNvPr id="15" name="Picture 14" descr="Learning Engineering-47.png"/>
          <p:cNvPicPr>
            <a:picLocks noChangeAspect="1"/>
          </p:cNvPicPr>
          <p:nvPr/>
        </p:nvPicPr>
        <p:blipFill rotWithShape="1">
          <a:blip r:embed="rId8">
            <a:extLst>
              <a:ext uri="{28A0092B-C50C-407E-A947-70E740481C1C}">
                <a14:useLocalDpi xmlns:a14="http://schemas.microsoft.com/office/drawing/2010/main" val="0"/>
              </a:ext>
            </a:extLst>
          </a:blip>
          <a:srcRect l="46221" t="17037" r="6271" b="47963"/>
          <a:stretch/>
        </p:blipFill>
        <p:spPr>
          <a:xfrm>
            <a:off x="4229101" y="1168400"/>
            <a:ext cx="4216400" cy="2400300"/>
          </a:xfrm>
          <a:prstGeom prst="rect">
            <a:avLst/>
          </a:prstGeom>
        </p:spPr>
      </p:pic>
      <p:pic>
        <p:nvPicPr>
          <p:cNvPr id="5" name="Picture 4" descr="Learning Engineering-43.png"/>
          <p:cNvPicPr>
            <a:picLocks noChangeAspect="1"/>
          </p:cNvPicPr>
          <p:nvPr/>
        </p:nvPicPr>
        <p:blipFill rotWithShape="1">
          <a:blip r:embed="rId7">
            <a:extLst>
              <a:ext uri="{28A0092B-C50C-407E-A947-70E740481C1C}">
                <a14:useLocalDpi xmlns:a14="http://schemas.microsoft.com/office/drawing/2010/main" val="0"/>
              </a:ext>
            </a:extLst>
          </a:blip>
          <a:srcRect l="54520" t="28518" r="12138" b="28148"/>
          <a:stretch/>
        </p:blipFill>
        <p:spPr>
          <a:xfrm>
            <a:off x="4965699" y="1955800"/>
            <a:ext cx="2959101" cy="2971800"/>
          </a:xfrm>
          <a:prstGeom prst="rect">
            <a:avLst/>
          </a:prstGeom>
        </p:spPr>
      </p:pic>
      <p:pic>
        <p:nvPicPr>
          <p:cNvPr id="9" name="Picture 8" descr="Learning Engineering-42.png"/>
          <p:cNvPicPr>
            <a:picLocks noChangeAspect="1"/>
          </p:cNvPicPr>
          <p:nvPr/>
        </p:nvPicPr>
        <p:blipFill rotWithShape="1">
          <a:blip r:embed="rId9">
            <a:extLst>
              <a:ext uri="{28A0092B-C50C-407E-A947-70E740481C1C}">
                <a14:useLocalDpi xmlns:a14="http://schemas.microsoft.com/office/drawing/2010/main" val="0"/>
              </a:ext>
            </a:extLst>
          </a:blip>
          <a:srcRect l="38207" t="35741" r="38039" b="35926"/>
          <a:stretch/>
        </p:blipFill>
        <p:spPr>
          <a:xfrm>
            <a:off x="3517899" y="2451100"/>
            <a:ext cx="2108201" cy="1943100"/>
          </a:xfrm>
          <a:prstGeom prst="rect">
            <a:avLst/>
          </a:prstGeom>
        </p:spPr>
      </p:pic>
      <p:sp>
        <p:nvSpPr>
          <p:cNvPr id="18" name="TextBox 17"/>
          <p:cNvSpPr txBox="1"/>
          <p:nvPr/>
        </p:nvSpPr>
        <p:spPr>
          <a:xfrm>
            <a:off x="7239000" y="1292860"/>
            <a:ext cx="1790700" cy="1015663"/>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merican Typewriter"/>
                <a:ea typeface="+mn-ea"/>
                <a:cs typeface="American Typewriter"/>
              </a:rPr>
              <a:t>Use insights from data to redesign</a:t>
            </a:r>
          </a:p>
        </p:txBody>
      </p:sp>
      <p:sp>
        <p:nvSpPr>
          <p:cNvPr id="10" name="TextBox 9"/>
          <p:cNvSpPr txBox="1"/>
          <p:nvPr/>
        </p:nvSpPr>
        <p:spPr>
          <a:xfrm>
            <a:off x="7467600" y="4495800"/>
            <a:ext cx="1790700" cy="1015663"/>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merican Typewriter"/>
                <a:ea typeface="+mn-ea"/>
                <a:cs typeface="American Typewriter"/>
              </a:rPr>
              <a:t>Use models to design instruction</a:t>
            </a:r>
          </a:p>
        </p:txBody>
      </p:sp>
      <p:sp>
        <p:nvSpPr>
          <p:cNvPr id="2" name="TextBox 1"/>
          <p:cNvSpPr txBox="1"/>
          <p:nvPr/>
        </p:nvSpPr>
        <p:spPr>
          <a:xfrm>
            <a:off x="469900" y="6070600"/>
            <a:ext cx="7597140" cy="461665"/>
          </a:xfrm>
          <a:prstGeom prst="rect">
            <a:avLst/>
          </a:prstGeom>
          <a:noFill/>
        </p:spPr>
        <p:txBody>
          <a:bodyPr wrap="square" rtlCol="0">
            <a:spAutoFit/>
          </a:bodyPr>
          <a:lstStyle/>
          <a:p>
            <a:pPr marL="1028700" marR="0" lvl="0" indent="-10287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mn-ea"/>
                <a:cs typeface="American Typewriter"/>
              </a:rPr>
              <a:t>… design, deploy, data, discover, design, deploy … [repeat]</a:t>
            </a:r>
            <a:endParaRPr kumimoji="0" lang="en-US" sz="2000" b="1" i="1" u="none" strike="noStrike" kern="1200" cap="none" spc="0" normalizeH="0" baseline="0" noProof="0" dirty="0">
              <a:ln>
                <a:noFill/>
              </a:ln>
              <a:solidFill>
                <a:srgbClr val="000000"/>
              </a:solidFill>
              <a:effectLst/>
              <a:uLnTx/>
              <a:uFillTx/>
              <a:latin typeface="Arial" pitchFamily="1" charset="0"/>
              <a:ea typeface="+mn-ea"/>
              <a:cs typeface="American Typewriter"/>
            </a:endParaRPr>
          </a:p>
        </p:txBody>
      </p:sp>
      <p:sp>
        <p:nvSpPr>
          <p:cNvPr id="20" name="TextBox 19"/>
          <p:cNvSpPr txBox="1"/>
          <p:nvPr/>
        </p:nvSpPr>
        <p:spPr>
          <a:xfrm>
            <a:off x="106680" y="4594860"/>
            <a:ext cx="2047240" cy="1015663"/>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merican Typewriter"/>
                <a:ea typeface="+mn-ea"/>
                <a:cs typeface="American Typewriter"/>
              </a:rPr>
              <a:t>Contribute use-inspired basic research</a:t>
            </a:r>
          </a:p>
        </p:txBody>
      </p:sp>
    </p:spTree>
    <p:custDataLst>
      <p:tags r:id="rId1"/>
    </p:custDataLst>
    <p:extLst>
      <p:ext uri="{BB962C8B-B14F-4D97-AF65-F5344CB8AC3E}">
        <p14:creationId xmlns:p14="http://schemas.microsoft.com/office/powerpoint/2010/main" val="1336293439"/>
      </p:ext>
    </p:extLst>
  </p:cSld>
  <p:clrMapOvr>
    <a:masterClrMapping/>
  </p:clrMapOvr>
  <mc:AlternateContent xmlns:mc="http://schemas.openxmlformats.org/markup-compatibility/2006" xmlns:p14="http://schemas.microsoft.com/office/powerpoint/2010/main">
    <mc:Choice Requires="p14">
      <p:transition spd="slow" p14:dur="2000" advTm="27071"/>
    </mc:Choice>
    <mc:Fallback xmlns="">
      <p:transition spd="slow" advTm="2707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6564-FC57-6D45-A9C2-73C9F01BED7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ECBFF45-6FFD-D645-B71F-45DAD12CEEE5}"/>
              </a:ext>
            </a:extLst>
          </p:cNvPr>
          <p:cNvSpPr>
            <a:spLocks noGrp="1"/>
          </p:cNvSpPr>
          <p:nvPr>
            <p:ph idx="1"/>
          </p:nvPr>
        </p:nvSpPr>
        <p:spPr/>
        <p:txBody>
          <a:bodyPr/>
          <a:lstStyle/>
          <a:p>
            <a:r>
              <a:rPr lang="en-US" dirty="0"/>
              <a:t>Learning &amp; education are complex</a:t>
            </a:r>
          </a:p>
          <a:p>
            <a:r>
              <a:rPr lang="en-US" dirty="0"/>
              <a:t>KLI helps simplify</a:t>
            </a:r>
          </a:p>
          <a:p>
            <a:r>
              <a:rPr lang="en-US" dirty="0"/>
              <a:t>Don’t forget the forgotten middle</a:t>
            </a:r>
          </a:p>
          <a:p>
            <a:pPr lvl="1"/>
            <a:r>
              <a:rPr lang="en-US" dirty="0"/>
              <a:t>Non-verbal skill learning is fundamental</a:t>
            </a:r>
          </a:p>
          <a:p>
            <a:pPr lvl="1"/>
            <a:r>
              <a:rPr lang="en-US" dirty="0"/>
              <a:t>Deliberate practice works!</a:t>
            </a:r>
          </a:p>
          <a:p>
            <a:r>
              <a:rPr lang="en-US" dirty="0"/>
              <a:t>Ed tech supports deliberate practice</a:t>
            </a:r>
          </a:p>
          <a:p>
            <a:pPr lvl="1"/>
            <a:r>
              <a:rPr lang="en-US" dirty="0"/>
              <a:t>Provides data for improvement</a:t>
            </a:r>
          </a:p>
        </p:txBody>
      </p:sp>
    </p:spTree>
    <p:extLst>
      <p:ext uri="{BB962C8B-B14F-4D97-AF65-F5344CB8AC3E}">
        <p14:creationId xmlns:p14="http://schemas.microsoft.com/office/powerpoint/2010/main" val="2250535527"/>
      </p:ext>
    </p:extLst>
  </p:cSld>
  <p:clrMapOvr>
    <a:masterClrMapping/>
  </p:clrMapOvr>
  <mc:AlternateContent xmlns:mc="http://schemas.openxmlformats.org/markup-compatibility/2006" xmlns:p14="http://schemas.microsoft.com/office/powerpoint/2010/main">
    <mc:Choice Requires="p14">
      <p:transition spd="slow" p14:dur="2000" advTm="33108"/>
    </mc:Choice>
    <mc:Fallback xmlns="">
      <p:transition spd="slow" advTm="3310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965200" y="736600"/>
            <a:ext cx="7772400" cy="1193800"/>
          </a:xfrm>
        </p:spPr>
        <p:txBody>
          <a:bodyPr/>
          <a:lstStyle/>
          <a:p>
            <a:r>
              <a:rPr lang="en-US" sz="7200" dirty="0">
                <a:ea typeface="ＭＳ Ｐゴシック" pitchFamily="1" charset="-128"/>
                <a:cs typeface="ＭＳ Ｐゴシック" pitchFamily="1" charset="-128"/>
              </a:rPr>
              <a:t>Thank you! </a:t>
            </a:r>
          </a:p>
        </p:txBody>
      </p:sp>
      <p:sp>
        <p:nvSpPr>
          <p:cNvPr id="99331" name="Rectangle 3"/>
          <p:cNvSpPr>
            <a:spLocks noGrp="1" noChangeArrowheads="1"/>
          </p:cNvSpPr>
          <p:nvPr>
            <p:ph type="body" idx="4294967295"/>
          </p:nvPr>
        </p:nvSpPr>
        <p:spPr>
          <a:xfrm>
            <a:off x="1181100" y="1917700"/>
            <a:ext cx="7023100" cy="4597400"/>
          </a:xfrm>
        </p:spPr>
        <p:txBody>
          <a:bodyPr/>
          <a:lstStyle/>
          <a:p>
            <a:pPr>
              <a:lnSpc>
                <a:spcPct val="90000"/>
              </a:lnSpc>
              <a:buNone/>
            </a:pPr>
            <a:endParaRPr lang="en-US" sz="2000" dirty="0">
              <a:ea typeface="ＭＳ Ｐゴシック" pitchFamily="1" charset="-128"/>
              <a:cs typeface="ＭＳ Ｐゴシック" pitchFamily="1" charset="-128"/>
            </a:endParaRPr>
          </a:p>
          <a:p>
            <a:pPr>
              <a:lnSpc>
                <a:spcPct val="90000"/>
              </a:lnSpc>
              <a:buNone/>
            </a:pPr>
            <a:r>
              <a:rPr lang="en-US" sz="2000" dirty="0">
                <a:ea typeface="ＭＳ Ｐゴシック" pitchFamily="1" charset="-128"/>
                <a:cs typeface="ＭＳ Ｐゴシック" pitchFamily="1" charset="-128"/>
                <a:hlinkClick r:id="rId2"/>
              </a:rPr>
              <a:t>http://learnlab.org</a:t>
            </a:r>
            <a:endParaRPr lang="en-US" sz="2000" dirty="0">
              <a:ea typeface="ＭＳ Ｐゴシック" pitchFamily="1" charset="-128"/>
              <a:cs typeface="ＭＳ Ｐゴシック" pitchFamily="1" charset="-128"/>
            </a:endParaRPr>
          </a:p>
          <a:p>
            <a:pPr>
              <a:lnSpc>
                <a:spcPct val="90000"/>
              </a:lnSpc>
              <a:buNone/>
            </a:pPr>
            <a:endParaRPr lang="en-US" sz="2000" dirty="0">
              <a:ea typeface="ＭＳ Ｐゴシック" pitchFamily="1" charset="-128"/>
              <a:cs typeface="ＭＳ Ｐゴシック" pitchFamily="1" charset="-128"/>
            </a:endParaRPr>
          </a:p>
          <a:p>
            <a:pPr>
              <a:lnSpc>
                <a:spcPct val="90000"/>
              </a:lnSpc>
              <a:buNone/>
            </a:pPr>
            <a:endParaRPr lang="en-US" sz="2000" dirty="0">
              <a:ea typeface="ＭＳ Ｐゴシック" pitchFamily="1" charset="-128"/>
              <a:cs typeface="ＭＳ Ｐゴシック" pitchFamily="1" charset="-128"/>
            </a:endParaRPr>
          </a:p>
          <a:p>
            <a:pPr>
              <a:lnSpc>
                <a:spcPct val="90000"/>
              </a:lnSpc>
              <a:buNone/>
            </a:pPr>
            <a:endParaRPr lang="en-US" sz="2000" dirty="0">
              <a:ea typeface="ＭＳ Ｐゴシック" pitchFamily="1" charset="-128"/>
              <a:cs typeface="ＭＳ Ｐゴシック" pitchFamily="1" charset="-128"/>
            </a:endParaRPr>
          </a:p>
          <a:p>
            <a:pPr>
              <a:lnSpc>
                <a:spcPct val="90000"/>
              </a:lnSpc>
              <a:buNone/>
            </a:pPr>
            <a:r>
              <a:rPr lang="en-US" sz="2000" dirty="0">
                <a:ea typeface="ＭＳ Ｐゴシック" pitchFamily="1" charset="-128"/>
                <a:cs typeface="ＭＳ Ｐゴシック" pitchFamily="1" charset="-128"/>
                <a:hlinkClick r:id="rId3"/>
              </a:rPr>
              <a:t>http://cmu.edu/simon</a:t>
            </a:r>
            <a:endParaRPr lang="en-US" sz="2000" dirty="0">
              <a:ea typeface="ＭＳ Ｐゴシック" pitchFamily="1" charset="-128"/>
              <a:cs typeface="ＭＳ Ｐゴシック" pitchFamily="1" charset="-128"/>
            </a:endParaRPr>
          </a:p>
          <a:p>
            <a:pPr>
              <a:lnSpc>
                <a:spcPct val="90000"/>
              </a:lnSpc>
              <a:buNone/>
            </a:pPr>
            <a:endParaRPr lang="en-US" sz="2000" dirty="0">
              <a:ea typeface="ＭＳ Ｐゴシック" pitchFamily="1" charset="-128"/>
              <a:cs typeface="ＭＳ Ｐゴシック" pitchFamily="1" charset="-128"/>
            </a:endParaRPr>
          </a:p>
          <a:p>
            <a:pPr>
              <a:lnSpc>
                <a:spcPct val="90000"/>
              </a:lnSpc>
              <a:buNone/>
            </a:pPr>
            <a:endParaRPr lang="en-US" sz="2000" dirty="0">
              <a:ea typeface="ＭＳ Ｐゴシック" pitchFamily="1" charset="-128"/>
              <a:cs typeface="ＭＳ Ｐゴシック" pitchFamily="1" charset="-128"/>
            </a:endParaRPr>
          </a:p>
          <a:p>
            <a:pPr>
              <a:lnSpc>
                <a:spcPct val="90000"/>
              </a:lnSpc>
              <a:buNone/>
            </a:pPr>
            <a:endParaRPr lang="en-US" sz="2000" dirty="0"/>
          </a:p>
          <a:p>
            <a:pPr>
              <a:lnSpc>
                <a:spcPct val="90000"/>
              </a:lnSpc>
              <a:buNone/>
            </a:pPr>
            <a:endParaRPr lang="en-US" sz="2000" dirty="0"/>
          </a:p>
          <a:p>
            <a:pPr>
              <a:lnSpc>
                <a:spcPct val="90000"/>
              </a:lnSpc>
              <a:buNone/>
            </a:pPr>
            <a:endParaRPr lang="en-US" sz="2000" dirty="0"/>
          </a:p>
          <a:p>
            <a:pPr>
              <a:lnSpc>
                <a:spcPct val="90000"/>
              </a:lnSpc>
              <a:buNone/>
            </a:pPr>
            <a:r>
              <a:rPr lang="en-US" sz="2000" dirty="0"/>
              <a:t>Ken Koedinger</a:t>
            </a:r>
          </a:p>
          <a:p>
            <a:pPr>
              <a:lnSpc>
                <a:spcPct val="90000"/>
              </a:lnSpc>
              <a:buNone/>
            </a:pPr>
            <a:r>
              <a:rPr lang="en-US" sz="2000" dirty="0" err="1"/>
              <a:t>koedinger@cmu.edu</a:t>
            </a:r>
            <a:endParaRPr lang="en-US" sz="2000" dirty="0"/>
          </a:p>
          <a:p>
            <a:pPr lvl="1">
              <a:lnSpc>
                <a:spcPct val="90000"/>
              </a:lnSpc>
              <a:buNone/>
            </a:pPr>
            <a:endParaRPr lang="en-US" sz="1600" dirty="0"/>
          </a:p>
        </p:txBody>
      </p:sp>
      <p:pic>
        <p:nvPicPr>
          <p:cNvPr id="5" name="Picture 5" descr="logo-bold-sun3.1.bmp                                           0047AA26MacHD                          BC6E3E47:"/>
          <p:cNvPicPr>
            <a:picLocks noChangeAspect="1" noChangeArrowheads="1"/>
          </p:cNvPicPr>
          <p:nvPr/>
        </p:nvPicPr>
        <p:blipFill rotWithShape="1">
          <a:blip r:embed="rId4"/>
          <a:srcRect b="23744"/>
          <a:stretch/>
        </p:blipFill>
        <p:spPr bwMode="auto">
          <a:xfrm>
            <a:off x="4597401" y="2119213"/>
            <a:ext cx="2870200" cy="552491"/>
          </a:xfrm>
          <a:prstGeom prst="rect">
            <a:avLst/>
          </a:prstGeom>
          <a:noFill/>
        </p:spPr>
      </p:pic>
      <p:pic>
        <p:nvPicPr>
          <p:cNvPr id="6" name="Picture 5" descr="head"/>
          <p:cNvPicPr>
            <a:picLocks noChangeAspect="1" noChangeArrowheads="1"/>
          </p:cNvPicPr>
          <p:nvPr/>
        </p:nvPicPr>
        <p:blipFill>
          <a:blip r:embed="rId5"/>
          <a:srcRect/>
          <a:stretch>
            <a:fillRect/>
          </a:stretch>
        </p:blipFill>
        <p:spPr bwMode="auto">
          <a:xfrm>
            <a:off x="6870700" y="1014670"/>
            <a:ext cx="2082800" cy="402654"/>
          </a:xfrm>
          <a:prstGeom prst="rect">
            <a:avLst/>
          </a:prstGeom>
          <a:noFill/>
          <a:ln w="9525">
            <a:noFill/>
            <a:miter lim="800000"/>
            <a:headEnd/>
            <a:tailEnd/>
          </a:ln>
        </p:spPr>
      </p:pic>
      <p:pic>
        <p:nvPicPr>
          <p:cNvPr id="8" name="Content Placeholder 3" descr="IMG_3726.JPG"/>
          <p:cNvPicPr>
            <a:picLocks noChangeAspect="1"/>
          </p:cNvPicPr>
          <p:nvPr/>
        </p:nvPicPr>
        <p:blipFill>
          <a:blip r:embed="rId6">
            <a:extLst>
              <a:ext uri="{28A0092B-C50C-407E-A947-70E740481C1C}">
                <a14:useLocalDpi xmlns:a14="http://schemas.microsoft.com/office/drawing/2010/main" val="0"/>
              </a:ext>
            </a:extLst>
          </a:blip>
          <a:srcRect t="14706" b="14706"/>
          <a:stretch>
            <a:fillRect/>
          </a:stretch>
        </p:blipFill>
        <p:spPr>
          <a:xfrm>
            <a:off x="5257801" y="4800600"/>
            <a:ext cx="3886200" cy="2057400"/>
          </a:xfrm>
          <a:prstGeom prst="rect">
            <a:avLst/>
          </a:prstGeom>
        </p:spPr>
      </p:pic>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82775" b="63582"/>
          <a:stretch/>
        </p:blipFill>
        <p:spPr bwMode="auto">
          <a:xfrm>
            <a:off x="4616515" y="3045326"/>
            <a:ext cx="1060385" cy="1392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a:extLst>
              <a:ext uri="{FF2B5EF4-FFF2-40B4-BE49-F238E27FC236}">
                <a16:creationId xmlns:a16="http://schemas.microsoft.com/office/drawing/2014/main" id="{30802E74-E1B7-D840-A1FE-0BEBFC217AA8}"/>
              </a:ext>
            </a:extLst>
          </p:cNvPr>
          <p:cNvSpPr txBox="1"/>
          <p:nvPr/>
        </p:nvSpPr>
        <p:spPr>
          <a:xfrm>
            <a:off x="7849754" y="4800600"/>
            <a:ext cx="1322852" cy="523220"/>
          </a:xfrm>
          <a:prstGeom prst="rect">
            <a:avLst/>
          </a:prstGeom>
          <a:solidFill>
            <a:srgbClr val="FFFFFF">
              <a:alpha val="60000"/>
            </a:srgbClr>
          </a:solidFill>
        </p:spPr>
        <p:txBody>
          <a:bodyPr wrap="square" rtlCol="0">
            <a:spAutoFit/>
          </a:bodyPr>
          <a:lstStyle/>
          <a:p>
            <a:r>
              <a:rPr lang="en-US" sz="1400" dirty="0">
                <a:solidFill>
                  <a:schemeClr val="bg1"/>
                </a:solidFill>
              </a:rPr>
              <a:t>My inspiration (daughters)!</a:t>
            </a:r>
          </a:p>
        </p:txBody>
      </p:sp>
    </p:spTree>
    <p:extLst>
      <p:ext uri="{BB962C8B-B14F-4D97-AF65-F5344CB8AC3E}">
        <p14:creationId xmlns:p14="http://schemas.microsoft.com/office/powerpoint/2010/main" val="54122914"/>
      </p:ext>
    </p:extLst>
  </p:cSld>
  <p:clrMapOvr>
    <a:masterClrMapping/>
  </p:clrMapOvr>
  <p:transition advTm="1415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94D9-1E54-5546-973D-6A95FB9A0404}"/>
              </a:ext>
            </a:extLst>
          </p:cNvPr>
          <p:cNvSpPr>
            <a:spLocks noGrp="1"/>
          </p:cNvSpPr>
          <p:nvPr>
            <p:ph type="title"/>
          </p:nvPr>
        </p:nvSpPr>
        <p:spPr/>
        <p:txBody>
          <a:bodyPr/>
          <a:lstStyle/>
          <a:p>
            <a:r>
              <a:rPr lang="en-US" dirty="0"/>
              <a:t>Learning &amp; Education …</a:t>
            </a:r>
          </a:p>
        </p:txBody>
      </p:sp>
      <p:sp>
        <p:nvSpPr>
          <p:cNvPr id="3" name="Content Placeholder 2">
            <a:extLst>
              <a:ext uri="{FF2B5EF4-FFF2-40B4-BE49-F238E27FC236}">
                <a16:creationId xmlns:a16="http://schemas.microsoft.com/office/drawing/2014/main" id="{79F38909-3856-1540-8768-CF4056AD19E1}"/>
              </a:ext>
            </a:extLst>
          </p:cNvPr>
          <p:cNvSpPr>
            <a:spLocks noGrp="1"/>
          </p:cNvSpPr>
          <p:nvPr>
            <p:ph idx="1"/>
          </p:nvPr>
        </p:nvSpPr>
        <p:spPr/>
        <p:txBody>
          <a:bodyPr/>
          <a:lstStyle/>
          <a:p>
            <a:pPr marL="0" indent="0">
              <a:buNone/>
            </a:pPr>
            <a:r>
              <a:rPr lang="en-US" dirty="0"/>
              <a:t>… are complex!  As Barbara said</a:t>
            </a:r>
          </a:p>
          <a:p>
            <a:pPr marL="0" indent="0">
              <a:buNone/>
            </a:pPr>
            <a:endParaRPr lang="en-US" dirty="0"/>
          </a:p>
          <a:p>
            <a:pPr marL="0" indent="0">
              <a:buNone/>
            </a:pPr>
            <a:r>
              <a:rPr lang="en-US" dirty="0"/>
              <a:t>On many dimensions</a:t>
            </a:r>
          </a:p>
          <a:p>
            <a:pPr marL="0" indent="0">
              <a:buNone/>
            </a:pPr>
            <a:endParaRPr lang="en-US" dirty="0"/>
          </a:p>
          <a:p>
            <a:pPr marL="0" indent="0">
              <a:buNone/>
            </a:pPr>
            <a:r>
              <a:rPr lang="en-US" dirty="0"/>
              <a:t>One of those is instruction</a:t>
            </a:r>
          </a:p>
          <a:p>
            <a:pPr marL="0" indent="0">
              <a:buNone/>
            </a:pPr>
            <a:endParaRPr lang="en-US" dirty="0"/>
          </a:p>
          <a:p>
            <a:pPr marL="0" indent="0">
              <a:buNone/>
            </a:pPr>
            <a:r>
              <a:rPr lang="en-US" dirty="0"/>
              <a:t>How many different ways to teach are there?</a:t>
            </a:r>
          </a:p>
        </p:txBody>
      </p:sp>
    </p:spTree>
    <p:extLst>
      <p:ext uri="{BB962C8B-B14F-4D97-AF65-F5344CB8AC3E}">
        <p14:creationId xmlns:p14="http://schemas.microsoft.com/office/powerpoint/2010/main" val="649856946"/>
      </p:ext>
    </p:extLst>
  </p:cSld>
  <p:clrMapOvr>
    <a:masterClrMapping/>
  </p:clrMapOvr>
  <mc:AlternateContent xmlns:mc="http://schemas.openxmlformats.org/markup-compatibility/2006" xmlns:p14="http://schemas.microsoft.com/office/powerpoint/2010/main">
    <mc:Choice Requires="p14">
      <p:transition spd="slow" p14:dur="2000" advTm="17360"/>
    </mc:Choice>
    <mc:Fallback xmlns="">
      <p:transition spd="slow" advTm="173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Instructional design space is vast</a:t>
            </a:r>
          </a:p>
        </p:txBody>
      </p:sp>
      <p:sp>
        <p:nvSpPr>
          <p:cNvPr id="4" name="Content Placeholder 1"/>
          <p:cNvSpPr txBox="1">
            <a:spLocks/>
          </p:cNvSpPr>
          <p:nvPr/>
        </p:nvSpPr>
        <p:spPr bwMode="auto">
          <a:xfrm>
            <a:off x="741504" y="1791104"/>
            <a:ext cx="8302226" cy="564466"/>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100000"/>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00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9pPr>
          </a:lstStyle>
          <a:p>
            <a:pPr marL="0" indent="0">
              <a:buFontTx/>
              <a:buNone/>
            </a:pPr>
            <a:r>
              <a:rPr lang="en-US" dirty="0">
                <a:latin typeface="Verdana" charset="0"/>
              </a:rPr>
              <a:t>&gt;200 trillion options</a:t>
            </a:r>
            <a:endParaRPr lang="en-US" dirty="0"/>
          </a:p>
        </p:txBody>
      </p:sp>
      <p:sp>
        <p:nvSpPr>
          <p:cNvPr id="5" name="Text Box 11"/>
          <p:cNvSpPr txBox="1">
            <a:spLocks noChangeArrowheads="1"/>
          </p:cNvSpPr>
          <p:nvPr/>
        </p:nvSpPr>
        <p:spPr bwMode="auto">
          <a:xfrm>
            <a:off x="4771418" y="5676493"/>
            <a:ext cx="3460176" cy="430213"/>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100" dirty="0">
                <a:solidFill>
                  <a:srgbClr val="01012C"/>
                </a:solidFill>
              </a:rPr>
              <a:t>Koedinger, Booth, </a:t>
            </a:r>
            <a:r>
              <a:rPr lang="en-US" sz="1100" dirty="0" err="1">
                <a:solidFill>
                  <a:srgbClr val="01012C"/>
                </a:solidFill>
              </a:rPr>
              <a:t>Klahr</a:t>
            </a:r>
            <a:r>
              <a:rPr lang="en-US" sz="1100" dirty="0">
                <a:solidFill>
                  <a:srgbClr val="01012C"/>
                </a:solidFill>
              </a:rPr>
              <a:t> (2013).  Instructional Complexity and the Science to Constrain It. </a:t>
            </a:r>
            <a:r>
              <a:rPr lang="en-US" sz="1100" i="1" dirty="0">
                <a:solidFill>
                  <a:srgbClr val="01012C"/>
                </a:solidFill>
              </a:rPr>
              <a:t>Science.</a:t>
            </a:r>
          </a:p>
        </p:txBody>
      </p:sp>
      <p:pic>
        <p:nvPicPr>
          <p:cNvPr id="6" name="Picture 5"/>
          <p:cNvPicPr>
            <a:picLocks noChangeAspect="1"/>
          </p:cNvPicPr>
          <p:nvPr/>
        </p:nvPicPr>
        <p:blipFill>
          <a:blip r:embed="rId3"/>
          <a:stretch>
            <a:fillRect/>
          </a:stretch>
        </p:blipFill>
        <p:spPr>
          <a:xfrm>
            <a:off x="813295" y="2470515"/>
            <a:ext cx="6394362" cy="2887776"/>
          </a:xfrm>
          <a:prstGeom prst="rect">
            <a:avLst/>
          </a:prstGeom>
        </p:spPr>
      </p:pic>
    </p:spTree>
    <p:extLst>
      <p:ext uri="{BB962C8B-B14F-4D97-AF65-F5344CB8AC3E}">
        <p14:creationId xmlns:p14="http://schemas.microsoft.com/office/powerpoint/2010/main" val="2069682150"/>
      </p:ext>
    </p:extLst>
  </p:cSld>
  <p:clrMapOvr>
    <a:masterClrMapping/>
  </p:clrMapOvr>
  <mc:AlternateContent xmlns:mc="http://schemas.openxmlformats.org/markup-compatibility/2006" xmlns:p14="http://schemas.microsoft.com/office/powerpoint/2010/main">
    <mc:Choice Requires="p14">
      <p:transition spd="slow" p14:dur="2000" advTm="23023"/>
    </mc:Choice>
    <mc:Fallback xmlns="">
      <p:transition spd="slow" advTm="230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79AD-E848-4247-8BF2-41EE6E6CFCF8}"/>
              </a:ext>
            </a:extLst>
          </p:cNvPr>
          <p:cNvSpPr>
            <a:spLocks noGrp="1"/>
          </p:cNvSpPr>
          <p:nvPr>
            <p:ph type="title"/>
          </p:nvPr>
        </p:nvSpPr>
        <p:spPr/>
        <p:txBody>
          <a:bodyPr/>
          <a:lstStyle/>
          <a:p>
            <a:r>
              <a:rPr lang="en-US" dirty="0"/>
              <a:t>No one size fits all choice!</a:t>
            </a:r>
          </a:p>
        </p:txBody>
      </p:sp>
      <p:sp>
        <p:nvSpPr>
          <p:cNvPr id="3" name="Content Placeholder 2">
            <a:extLst>
              <a:ext uri="{FF2B5EF4-FFF2-40B4-BE49-F238E27FC236}">
                <a16:creationId xmlns:a16="http://schemas.microsoft.com/office/drawing/2014/main" id="{AC87265F-2563-FA41-A5A7-AB2E72456B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91380248"/>
      </p:ext>
    </p:extLst>
  </p:cSld>
  <p:clrMapOvr>
    <a:masterClrMapping/>
  </p:clrMapOvr>
  <mc:AlternateContent xmlns:mc="http://schemas.openxmlformats.org/markup-compatibility/2006" xmlns:p14="http://schemas.microsoft.com/office/powerpoint/2010/main">
    <mc:Choice Requires="p14">
      <p:transition spd="slow" p14:dur="2000" advTm="7652"/>
    </mc:Choice>
    <mc:Fallback xmlns="">
      <p:transition spd="slow" advTm="76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title"/>
          </p:nvPr>
        </p:nvSpPr>
        <p:spPr/>
        <p:txBody>
          <a:bodyPr>
            <a:normAutofit/>
          </a:bodyPr>
          <a:lstStyle/>
          <a:p>
            <a:pPr algn="l"/>
            <a:r>
              <a:rPr lang="en-US" sz="3200" dirty="0">
                <a:latin typeface="Verdana" charset="0"/>
                <a:ea typeface="ＭＳ Ｐゴシック" charset="0"/>
                <a:cs typeface="ＭＳ Ｐゴシック" charset="0"/>
              </a:rPr>
              <a:t>Knowledge-Learning-Instruction (KLI) Framework</a:t>
            </a:r>
            <a:endParaRPr lang="en-US" sz="2400" dirty="0">
              <a:solidFill>
                <a:srgbClr val="0000FF"/>
              </a:solidFill>
              <a:latin typeface="Verdana" charset="0"/>
              <a:ea typeface="ＭＳ Ｐゴシック" charset="0"/>
              <a:cs typeface="ＭＳ Ｐゴシック" charset="0"/>
            </a:endParaRPr>
          </a:p>
        </p:txBody>
      </p:sp>
      <p:pic>
        <p:nvPicPr>
          <p:cNvPr id="921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0" y="1404471"/>
            <a:ext cx="7543800" cy="546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3" name="TextBox 1"/>
          <p:cNvSpPr txBox="1">
            <a:spLocks noChangeArrowheads="1"/>
          </p:cNvSpPr>
          <p:nvPr/>
        </p:nvSpPr>
        <p:spPr bwMode="auto">
          <a:xfrm>
            <a:off x="241300" y="5969000"/>
            <a:ext cx="42037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dirty="0">
                <a:solidFill>
                  <a:srgbClr val="000000"/>
                </a:solidFill>
              </a:rPr>
              <a:t>Koedinger, Corbett, &amp; </a:t>
            </a:r>
            <a:r>
              <a:rPr lang="en-US" sz="1200" dirty="0" err="1">
                <a:solidFill>
                  <a:srgbClr val="000000"/>
                </a:solidFill>
              </a:rPr>
              <a:t>Perfetti</a:t>
            </a:r>
            <a:r>
              <a:rPr lang="en-US" sz="1200" dirty="0">
                <a:solidFill>
                  <a:srgbClr val="000000"/>
                </a:solidFill>
              </a:rPr>
              <a:t> (2012).  The Knowledge-Learning-Instruction (KLI) framework: Bridging the science-practice chasm to enhance robust student learning. </a:t>
            </a:r>
            <a:r>
              <a:rPr lang="en-US" sz="1200" i="1" dirty="0">
                <a:solidFill>
                  <a:srgbClr val="000000"/>
                </a:solidFill>
              </a:rPr>
              <a:t>Cognitive Science</a:t>
            </a:r>
            <a:r>
              <a:rPr lang="en-US" sz="1200" dirty="0">
                <a:solidFill>
                  <a:srgbClr val="000000"/>
                </a:solidFill>
              </a:rPr>
              <a:t>.</a:t>
            </a:r>
            <a:endParaRPr lang="en-US" sz="1400" dirty="0">
              <a:solidFill>
                <a:srgbClr val="000000"/>
              </a:solidFill>
            </a:endParaRPr>
          </a:p>
        </p:txBody>
      </p:sp>
      <p:pic>
        <p:nvPicPr>
          <p:cNvPr id="3" name="Picture 2"/>
          <p:cNvPicPr>
            <a:picLocks noChangeAspect="1"/>
          </p:cNvPicPr>
          <p:nvPr/>
        </p:nvPicPr>
        <p:blipFill>
          <a:blip r:embed="rId5"/>
          <a:stretch>
            <a:fillRect/>
          </a:stretch>
        </p:blipFill>
        <p:spPr>
          <a:xfrm>
            <a:off x="5715000" y="2781300"/>
            <a:ext cx="215900" cy="190500"/>
          </a:xfrm>
          <a:prstGeom prst="rect">
            <a:avLst/>
          </a:prstGeom>
        </p:spPr>
      </p:pic>
      <p:pic>
        <p:nvPicPr>
          <p:cNvPr id="8" name="Picture 7"/>
          <p:cNvPicPr>
            <a:picLocks noChangeAspect="1"/>
          </p:cNvPicPr>
          <p:nvPr/>
        </p:nvPicPr>
        <p:blipFill>
          <a:blip r:embed="rId6"/>
          <a:stretch>
            <a:fillRect/>
          </a:stretch>
        </p:blipFill>
        <p:spPr>
          <a:xfrm>
            <a:off x="5753100" y="2514600"/>
            <a:ext cx="190500" cy="203200"/>
          </a:xfrm>
          <a:prstGeom prst="rect">
            <a:avLst/>
          </a:prstGeom>
        </p:spPr>
      </p:pic>
      <p:pic>
        <p:nvPicPr>
          <p:cNvPr id="26" name="Picture 25"/>
          <p:cNvPicPr>
            <a:picLocks noChangeAspect="1"/>
          </p:cNvPicPr>
          <p:nvPr/>
        </p:nvPicPr>
        <p:blipFill>
          <a:blip r:embed="rId6"/>
          <a:stretch>
            <a:fillRect/>
          </a:stretch>
        </p:blipFill>
        <p:spPr>
          <a:xfrm>
            <a:off x="5080000" y="2768600"/>
            <a:ext cx="190500" cy="203200"/>
          </a:xfrm>
          <a:prstGeom prst="rect">
            <a:avLst/>
          </a:prstGeom>
        </p:spPr>
      </p:pic>
      <p:grpSp>
        <p:nvGrpSpPr>
          <p:cNvPr id="19" name="Group 18"/>
          <p:cNvGrpSpPr/>
          <p:nvPr/>
        </p:nvGrpSpPr>
        <p:grpSpPr>
          <a:xfrm>
            <a:off x="5016500" y="1943100"/>
            <a:ext cx="3334871" cy="2197100"/>
            <a:chOff x="5016500" y="1943100"/>
            <a:chExt cx="3334871" cy="2197100"/>
          </a:xfrm>
        </p:grpSpPr>
        <p:grpSp>
          <p:nvGrpSpPr>
            <p:cNvPr id="11" name="Group 10"/>
            <p:cNvGrpSpPr/>
            <p:nvPr/>
          </p:nvGrpSpPr>
          <p:grpSpPr>
            <a:xfrm>
              <a:off x="5016500" y="3302000"/>
              <a:ext cx="974912" cy="838200"/>
              <a:chOff x="5016500" y="3302000"/>
              <a:chExt cx="974912" cy="838200"/>
            </a:xfrm>
          </p:grpSpPr>
          <p:sp>
            <p:nvSpPr>
              <p:cNvPr id="28" name="Rectangle 3"/>
              <p:cNvSpPr>
                <a:spLocks noChangeArrowheads="1"/>
              </p:cNvSpPr>
              <p:nvPr/>
            </p:nvSpPr>
            <p:spPr bwMode="auto">
              <a:xfrm>
                <a:off x="5016500" y="3302000"/>
                <a:ext cx="974912" cy="838200"/>
              </a:xfrm>
              <a:prstGeom prst="rect">
                <a:avLst/>
              </a:prstGeom>
              <a:solidFill>
                <a:srgbClr val="FFFFFF">
                  <a:alpha val="84000"/>
                </a:srgbClr>
              </a:solidFill>
              <a:ln w="38100">
                <a:solidFill>
                  <a:srgbClr val="008000"/>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9" name="TextBox 8"/>
              <p:cNvSpPr txBox="1"/>
              <p:nvPr/>
            </p:nvSpPr>
            <p:spPr>
              <a:xfrm>
                <a:off x="5143500" y="3441700"/>
                <a:ext cx="800100" cy="461665"/>
              </a:xfrm>
              <a:prstGeom prst="rect">
                <a:avLst/>
              </a:prstGeom>
              <a:noFill/>
            </p:spPr>
            <p:txBody>
              <a:bodyPr wrap="square" rtlCol="0">
                <a:spAutoFit/>
              </a:bodyPr>
              <a:lstStyle/>
              <a:p>
                <a:r>
                  <a:rPr lang="en-US" dirty="0">
                    <a:solidFill>
                      <a:srgbClr val="000000"/>
                    </a:solidFill>
                  </a:rPr>
                  <a:t> </a:t>
                </a:r>
                <a:r>
                  <a:rPr lang="en-US" b="1" dirty="0">
                    <a:solidFill>
                      <a:srgbClr val="000000"/>
                    </a:solidFill>
                  </a:rPr>
                  <a:t>+ +</a:t>
                </a:r>
              </a:p>
            </p:txBody>
          </p:sp>
        </p:grpSp>
        <p:sp>
          <p:nvSpPr>
            <p:cNvPr id="29" name="Rectangle 3"/>
            <p:cNvSpPr>
              <a:spLocks noChangeArrowheads="1"/>
            </p:cNvSpPr>
            <p:nvPr/>
          </p:nvSpPr>
          <p:spPr bwMode="auto">
            <a:xfrm>
              <a:off x="6019800" y="2476500"/>
              <a:ext cx="1301376" cy="829056"/>
            </a:xfrm>
            <a:prstGeom prst="rect">
              <a:avLst/>
            </a:prstGeom>
            <a:solidFill>
              <a:srgbClr val="FFFFFF">
                <a:alpha val="84000"/>
              </a:srgbClr>
            </a:solidFill>
            <a:ln w="38100">
              <a:solidFill>
                <a:srgbClr val="008000"/>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31" name="TextBox 30"/>
            <p:cNvSpPr txBox="1"/>
            <p:nvPr/>
          </p:nvSpPr>
          <p:spPr>
            <a:xfrm>
              <a:off x="6324600" y="2628900"/>
              <a:ext cx="800100" cy="461665"/>
            </a:xfrm>
            <a:prstGeom prst="rect">
              <a:avLst/>
            </a:prstGeom>
            <a:noFill/>
          </p:spPr>
          <p:txBody>
            <a:bodyPr wrap="square" rtlCol="0">
              <a:spAutoFit/>
            </a:bodyPr>
            <a:lstStyle/>
            <a:p>
              <a:r>
                <a:rPr lang="en-US" b="1" dirty="0">
                  <a:solidFill>
                    <a:srgbClr val="000000"/>
                  </a:solidFill>
                </a:rPr>
                <a:t> + +</a:t>
              </a:r>
            </a:p>
          </p:txBody>
        </p:sp>
        <p:sp>
          <p:nvSpPr>
            <p:cNvPr id="30" name="Rectangle 3"/>
            <p:cNvSpPr>
              <a:spLocks noChangeArrowheads="1"/>
            </p:cNvSpPr>
            <p:nvPr/>
          </p:nvSpPr>
          <p:spPr bwMode="auto">
            <a:xfrm>
              <a:off x="7348071" y="1943100"/>
              <a:ext cx="1003300" cy="533400"/>
            </a:xfrm>
            <a:prstGeom prst="rect">
              <a:avLst/>
            </a:prstGeom>
            <a:solidFill>
              <a:srgbClr val="FFFFFF">
                <a:alpha val="84000"/>
              </a:srgbClr>
            </a:solidFill>
            <a:ln w="38100">
              <a:solidFill>
                <a:srgbClr val="008000"/>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32" name="TextBox 31"/>
            <p:cNvSpPr txBox="1"/>
            <p:nvPr/>
          </p:nvSpPr>
          <p:spPr>
            <a:xfrm>
              <a:off x="7466855" y="1968500"/>
              <a:ext cx="800100" cy="461665"/>
            </a:xfrm>
            <a:prstGeom prst="rect">
              <a:avLst/>
            </a:prstGeom>
            <a:noFill/>
          </p:spPr>
          <p:txBody>
            <a:bodyPr wrap="square" rtlCol="0">
              <a:spAutoFit/>
            </a:bodyPr>
            <a:lstStyle/>
            <a:p>
              <a:r>
                <a:rPr lang="en-US" b="1" dirty="0">
                  <a:solidFill>
                    <a:srgbClr val="000000"/>
                  </a:solidFill>
                </a:rPr>
                <a:t> + +</a:t>
              </a:r>
            </a:p>
          </p:txBody>
        </p:sp>
      </p:grpSp>
      <p:grpSp>
        <p:nvGrpSpPr>
          <p:cNvPr id="21" name="Group 20"/>
          <p:cNvGrpSpPr/>
          <p:nvPr/>
        </p:nvGrpSpPr>
        <p:grpSpPr>
          <a:xfrm>
            <a:off x="5012764" y="1917698"/>
            <a:ext cx="2300942" cy="1369360"/>
            <a:chOff x="5012764" y="1917698"/>
            <a:chExt cx="2300942" cy="1369360"/>
          </a:xfrm>
        </p:grpSpPr>
        <p:sp>
          <p:nvSpPr>
            <p:cNvPr id="35" name="Rectangle 3"/>
            <p:cNvSpPr>
              <a:spLocks noChangeArrowheads="1"/>
            </p:cNvSpPr>
            <p:nvPr/>
          </p:nvSpPr>
          <p:spPr bwMode="auto">
            <a:xfrm>
              <a:off x="6021294" y="1943100"/>
              <a:ext cx="1292412" cy="514724"/>
            </a:xfrm>
            <a:prstGeom prst="rect">
              <a:avLst/>
            </a:prstGeom>
            <a:solidFill>
              <a:srgbClr val="FFFFFF">
                <a:alpha val="84000"/>
              </a:srgbClr>
            </a:solidFill>
            <a:ln w="38100">
              <a:solidFill>
                <a:srgbClr val="FF0000"/>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38" name="Rectangle 3"/>
            <p:cNvSpPr>
              <a:spLocks noChangeArrowheads="1"/>
            </p:cNvSpPr>
            <p:nvPr/>
          </p:nvSpPr>
          <p:spPr bwMode="auto">
            <a:xfrm>
              <a:off x="5014259" y="2486959"/>
              <a:ext cx="969682" cy="800099"/>
            </a:xfrm>
            <a:prstGeom prst="rect">
              <a:avLst/>
            </a:prstGeom>
            <a:solidFill>
              <a:srgbClr val="FFFFFF">
                <a:alpha val="84000"/>
              </a:srgbClr>
            </a:solidFill>
            <a:ln w="38100">
              <a:solidFill>
                <a:srgbClr val="FF0000"/>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39" name="TextBox 38"/>
            <p:cNvSpPr txBox="1"/>
            <p:nvPr/>
          </p:nvSpPr>
          <p:spPr>
            <a:xfrm>
              <a:off x="5280960" y="2613959"/>
              <a:ext cx="516218" cy="461665"/>
            </a:xfrm>
            <a:prstGeom prst="rect">
              <a:avLst/>
            </a:prstGeom>
            <a:noFill/>
          </p:spPr>
          <p:txBody>
            <a:bodyPr wrap="square" rtlCol="0">
              <a:spAutoFit/>
            </a:bodyPr>
            <a:lstStyle/>
            <a:p>
              <a:r>
                <a:rPr lang="en-US" b="1" dirty="0">
                  <a:solidFill>
                    <a:srgbClr val="000000"/>
                  </a:solidFill>
                </a:rPr>
                <a:t> -</a:t>
              </a:r>
            </a:p>
          </p:txBody>
        </p:sp>
        <p:sp>
          <p:nvSpPr>
            <p:cNvPr id="40" name="TextBox 39"/>
            <p:cNvSpPr txBox="1"/>
            <p:nvPr/>
          </p:nvSpPr>
          <p:spPr>
            <a:xfrm>
              <a:off x="6449358" y="1922180"/>
              <a:ext cx="516218" cy="461665"/>
            </a:xfrm>
            <a:prstGeom prst="rect">
              <a:avLst/>
            </a:prstGeom>
            <a:noFill/>
          </p:spPr>
          <p:txBody>
            <a:bodyPr wrap="square" rtlCol="0">
              <a:spAutoFit/>
            </a:bodyPr>
            <a:lstStyle/>
            <a:p>
              <a:r>
                <a:rPr lang="en-US" b="1" dirty="0">
                  <a:solidFill>
                    <a:srgbClr val="000000"/>
                  </a:solidFill>
                </a:rPr>
                <a:t> -</a:t>
              </a:r>
            </a:p>
          </p:txBody>
        </p:sp>
        <p:sp>
          <p:nvSpPr>
            <p:cNvPr id="44" name="Rectangle 3"/>
            <p:cNvSpPr>
              <a:spLocks noChangeArrowheads="1"/>
            </p:cNvSpPr>
            <p:nvPr/>
          </p:nvSpPr>
          <p:spPr bwMode="auto">
            <a:xfrm>
              <a:off x="5012764" y="1938618"/>
              <a:ext cx="981635" cy="514724"/>
            </a:xfrm>
            <a:prstGeom prst="rect">
              <a:avLst/>
            </a:prstGeom>
            <a:solidFill>
              <a:srgbClr val="FFFFFF">
                <a:alpha val="84000"/>
              </a:srgbClr>
            </a:solidFill>
            <a:ln w="38100">
              <a:solidFill>
                <a:srgbClr val="FF0000"/>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45" name="TextBox 44"/>
            <p:cNvSpPr txBox="1"/>
            <p:nvPr/>
          </p:nvSpPr>
          <p:spPr>
            <a:xfrm>
              <a:off x="5286934" y="1917698"/>
              <a:ext cx="516218" cy="461665"/>
            </a:xfrm>
            <a:prstGeom prst="rect">
              <a:avLst/>
            </a:prstGeom>
            <a:noFill/>
          </p:spPr>
          <p:txBody>
            <a:bodyPr wrap="square" rtlCol="0">
              <a:spAutoFit/>
            </a:bodyPr>
            <a:lstStyle/>
            <a:p>
              <a:r>
                <a:rPr lang="en-US" b="1" dirty="0">
                  <a:solidFill>
                    <a:srgbClr val="000000"/>
                  </a:solidFill>
                </a:rPr>
                <a:t> -</a:t>
              </a:r>
            </a:p>
          </p:txBody>
        </p:sp>
      </p:grpSp>
      <p:grpSp>
        <p:nvGrpSpPr>
          <p:cNvPr id="24" name="Group 23"/>
          <p:cNvGrpSpPr/>
          <p:nvPr/>
        </p:nvGrpSpPr>
        <p:grpSpPr>
          <a:xfrm>
            <a:off x="6024282" y="2516093"/>
            <a:ext cx="2341283" cy="1630083"/>
            <a:chOff x="6024282" y="2516093"/>
            <a:chExt cx="2341283" cy="1630083"/>
          </a:xfrm>
        </p:grpSpPr>
        <p:sp>
          <p:nvSpPr>
            <p:cNvPr id="48" name="Rectangle 3"/>
            <p:cNvSpPr>
              <a:spLocks noChangeArrowheads="1"/>
            </p:cNvSpPr>
            <p:nvPr/>
          </p:nvSpPr>
          <p:spPr bwMode="auto">
            <a:xfrm>
              <a:off x="6024282" y="3346822"/>
              <a:ext cx="1319307" cy="799354"/>
            </a:xfrm>
            <a:prstGeom prst="rect">
              <a:avLst/>
            </a:prstGeom>
            <a:solidFill>
              <a:srgbClr val="FFFFFF">
                <a:alpha val="84000"/>
              </a:srgbClr>
            </a:solidFill>
            <a:ln w="38100">
              <a:solidFill>
                <a:srgbClr val="FFFF00"/>
              </a:solidFill>
              <a:round/>
              <a:headEnd/>
              <a:tailEnd/>
            </a:ln>
          </p:spPr>
          <p:txBody>
            <a:bodyPr>
              <a:prstTxWarp prst="textNoShape">
                <a:avLst/>
              </a:prstTxWarp>
            </a:bodyPr>
            <a:lstStyle/>
            <a:p>
              <a:endParaRPr lang="en-US">
                <a:ln>
                  <a:solidFill>
                    <a:srgbClr val="FFFF00"/>
                  </a:solidFill>
                </a:ln>
                <a:solidFill>
                  <a:srgbClr val="000000"/>
                </a:solidFill>
                <a:ea typeface="ＭＳ Ｐゴシック" charset="-128"/>
                <a:cs typeface="ＭＳ Ｐゴシック" charset="-128"/>
              </a:endParaRPr>
            </a:p>
          </p:txBody>
        </p:sp>
        <p:sp>
          <p:nvSpPr>
            <p:cNvPr id="49" name="TextBox 48"/>
            <p:cNvSpPr txBox="1"/>
            <p:nvPr/>
          </p:nvSpPr>
          <p:spPr>
            <a:xfrm>
              <a:off x="6432921" y="3444685"/>
              <a:ext cx="516218" cy="461665"/>
            </a:xfrm>
            <a:prstGeom prst="rect">
              <a:avLst/>
            </a:prstGeom>
            <a:noFill/>
          </p:spPr>
          <p:txBody>
            <a:bodyPr wrap="square" rtlCol="0">
              <a:spAutoFit/>
            </a:bodyPr>
            <a:lstStyle/>
            <a:p>
              <a:r>
                <a:rPr lang="en-US" b="1" dirty="0">
                  <a:solidFill>
                    <a:srgbClr val="000000"/>
                  </a:solidFill>
                </a:rPr>
                <a:t> +</a:t>
              </a:r>
            </a:p>
          </p:txBody>
        </p:sp>
        <p:sp>
          <p:nvSpPr>
            <p:cNvPr id="52" name="Rectangle 3"/>
            <p:cNvSpPr>
              <a:spLocks noChangeArrowheads="1"/>
            </p:cNvSpPr>
            <p:nvPr/>
          </p:nvSpPr>
          <p:spPr bwMode="auto">
            <a:xfrm>
              <a:off x="7352553" y="2516093"/>
              <a:ext cx="1010024" cy="808319"/>
            </a:xfrm>
            <a:prstGeom prst="rect">
              <a:avLst/>
            </a:prstGeom>
            <a:solidFill>
              <a:srgbClr val="FFFFFF">
                <a:alpha val="84000"/>
              </a:srgbClr>
            </a:solidFill>
            <a:ln w="38100">
              <a:solidFill>
                <a:srgbClr val="FFFF00"/>
              </a:solidFill>
              <a:round/>
              <a:headEnd/>
              <a:tailEnd/>
            </a:ln>
          </p:spPr>
          <p:txBody>
            <a:bodyPr>
              <a:prstTxWarp prst="textNoShape">
                <a:avLst/>
              </a:prstTxWarp>
            </a:bodyPr>
            <a:lstStyle/>
            <a:p>
              <a:endParaRPr lang="en-US">
                <a:ln>
                  <a:solidFill>
                    <a:srgbClr val="FFFF00"/>
                  </a:solidFill>
                </a:ln>
                <a:solidFill>
                  <a:srgbClr val="000000"/>
                </a:solidFill>
                <a:ea typeface="ＭＳ Ｐゴシック" charset="-128"/>
                <a:cs typeface="ＭＳ Ｐゴシック" charset="-128"/>
              </a:endParaRPr>
            </a:p>
          </p:txBody>
        </p:sp>
        <p:sp>
          <p:nvSpPr>
            <p:cNvPr id="53" name="Rectangle 3"/>
            <p:cNvSpPr>
              <a:spLocks noChangeArrowheads="1"/>
            </p:cNvSpPr>
            <p:nvPr/>
          </p:nvSpPr>
          <p:spPr bwMode="auto">
            <a:xfrm>
              <a:off x="7355541" y="3318434"/>
              <a:ext cx="1010024" cy="808319"/>
            </a:xfrm>
            <a:prstGeom prst="rect">
              <a:avLst/>
            </a:prstGeom>
            <a:solidFill>
              <a:srgbClr val="FFFFFF">
                <a:alpha val="84000"/>
              </a:srgbClr>
            </a:solidFill>
            <a:ln w="38100">
              <a:solidFill>
                <a:srgbClr val="FFFF00"/>
              </a:solidFill>
              <a:round/>
              <a:headEnd/>
              <a:tailEnd/>
            </a:ln>
          </p:spPr>
          <p:txBody>
            <a:bodyPr>
              <a:prstTxWarp prst="textNoShape">
                <a:avLst/>
              </a:prstTxWarp>
            </a:bodyPr>
            <a:lstStyle/>
            <a:p>
              <a:endParaRPr lang="en-US">
                <a:ln>
                  <a:solidFill>
                    <a:srgbClr val="FFFF00"/>
                  </a:solidFill>
                </a:ln>
                <a:solidFill>
                  <a:srgbClr val="000000"/>
                </a:solidFill>
                <a:ea typeface="ＭＳ Ｐゴシック" charset="-128"/>
                <a:cs typeface="ＭＳ Ｐゴシック" charset="-128"/>
              </a:endParaRPr>
            </a:p>
          </p:txBody>
        </p:sp>
        <p:sp>
          <p:nvSpPr>
            <p:cNvPr id="54" name="TextBox 53"/>
            <p:cNvSpPr txBox="1"/>
            <p:nvPr/>
          </p:nvSpPr>
          <p:spPr>
            <a:xfrm>
              <a:off x="7593850" y="2648319"/>
              <a:ext cx="516218" cy="461665"/>
            </a:xfrm>
            <a:prstGeom prst="rect">
              <a:avLst/>
            </a:prstGeom>
            <a:noFill/>
          </p:spPr>
          <p:txBody>
            <a:bodyPr wrap="square" rtlCol="0">
              <a:spAutoFit/>
            </a:bodyPr>
            <a:lstStyle/>
            <a:p>
              <a:r>
                <a:rPr lang="en-US" b="1" dirty="0">
                  <a:solidFill>
                    <a:srgbClr val="000000"/>
                  </a:solidFill>
                </a:rPr>
                <a:t> +</a:t>
              </a:r>
            </a:p>
          </p:txBody>
        </p:sp>
        <p:sp>
          <p:nvSpPr>
            <p:cNvPr id="55" name="TextBox 54"/>
            <p:cNvSpPr txBox="1"/>
            <p:nvPr/>
          </p:nvSpPr>
          <p:spPr>
            <a:xfrm>
              <a:off x="7604312" y="3488013"/>
              <a:ext cx="516218" cy="461665"/>
            </a:xfrm>
            <a:prstGeom prst="rect">
              <a:avLst/>
            </a:prstGeom>
            <a:noFill/>
          </p:spPr>
          <p:txBody>
            <a:bodyPr wrap="square" rtlCol="0">
              <a:spAutoFit/>
            </a:bodyPr>
            <a:lstStyle/>
            <a:p>
              <a:r>
                <a:rPr lang="en-US" b="1" dirty="0">
                  <a:solidFill>
                    <a:srgbClr val="000000"/>
                  </a:solidFill>
                </a:rPr>
                <a:t> +</a:t>
              </a:r>
            </a:p>
          </p:txBody>
        </p:sp>
      </p:grpSp>
      <p:sp>
        <p:nvSpPr>
          <p:cNvPr id="60" name="Rectangle 59"/>
          <p:cNvSpPr/>
          <p:nvPr/>
        </p:nvSpPr>
        <p:spPr>
          <a:xfrm>
            <a:off x="802342" y="1922929"/>
            <a:ext cx="2021540" cy="226807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imes"/>
            </a:endParaRPr>
          </a:p>
        </p:txBody>
      </p:sp>
      <p:grpSp>
        <p:nvGrpSpPr>
          <p:cNvPr id="9229" name="Group 9228"/>
          <p:cNvGrpSpPr/>
          <p:nvPr/>
        </p:nvGrpSpPr>
        <p:grpSpPr>
          <a:xfrm>
            <a:off x="3314701" y="4056529"/>
            <a:ext cx="1720478" cy="1344706"/>
            <a:chOff x="3314701" y="4056529"/>
            <a:chExt cx="1720478" cy="1344706"/>
          </a:xfrm>
        </p:grpSpPr>
        <p:sp>
          <p:nvSpPr>
            <p:cNvPr id="62" name="Rectangle 3"/>
            <p:cNvSpPr txBox="1">
              <a:spLocks noChangeArrowheads="1"/>
            </p:cNvSpPr>
            <p:nvPr/>
          </p:nvSpPr>
          <p:spPr>
            <a:xfrm>
              <a:off x="3314701" y="4185764"/>
              <a:ext cx="1720478" cy="946525"/>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lgn="l"/>
              <a:r>
                <a:rPr lang="en-US" sz="1600" dirty="0">
                  <a:solidFill>
                    <a:srgbClr val="0000FF"/>
                  </a:solidFill>
                  <a:latin typeface="Times New Roman"/>
                  <a:ea typeface="ＭＳ Ｐゴシック" charset="0"/>
                  <a:cs typeface="Times New Roman"/>
                </a:rPr>
                <a:t>1. Ideal instruction </a:t>
              </a:r>
              <a:r>
                <a:rPr lang="en-US" sz="1600" b="1" i="1" dirty="0">
                  <a:solidFill>
                    <a:srgbClr val="0000FF"/>
                  </a:solidFill>
                  <a:latin typeface="Times New Roman"/>
                  <a:ea typeface="ＭＳ Ｐゴシック" charset="0"/>
                  <a:cs typeface="Times New Roman"/>
                </a:rPr>
                <a:t>depends</a:t>
              </a:r>
              <a:r>
                <a:rPr lang="en-US" sz="1600" dirty="0">
                  <a:solidFill>
                    <a:srgbClr val="0000FF"/>
                  </a:solidFill>
                  <a:latin typeface="Times New Roman"/>
                  <a:ea typeface="ＭＳ Ｐゴシック" charset="0"/>
                  <a:cs typeface="Times New Roman"/>
                </a:rPr>
                <a:t> on knowledge goals</a:t>
              </a:r>
            </a:p>
          </p:txBody>
        </p:sp>
        <p:cxnSp>
          <p:nvCxnSpPr>
            <p:cNvPr id="9216" name="Straight Arrow Connector 9215"/>
            <p:cNvCxnSpPr/>
            <p:nvPr/>
          </p:nvCxnSpPr>
          <p:spPr>
            <a:xfrm flipH="1" flipV="1">
              <a:off x="4265706" y="4056529"/>
              <a:ext cx="89647" cy="30629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4485343" y="5082990"/>
              <a:ext cx="490069" cy="31824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nvGrpSpPr>
          <p:cNvPr id="9230" name="Group 9229"/>
          <p:cNvGrpSpPr/>
          <p:nvPr/>
        </p:nvGrpSpPr>
        <p:grpSpPr>
          <a:xfrm>
            <a:off x="1606955" y="4116294"/>
            <a:ext cx="1911697" cy="1399980"/>
            <a:chOff x="1606955" y="4116294"/>
            <a:chExt cx="1911697" cy="1399980"/>
          </a:xfrm>
        </p:grpSpPr>
        <p:sp>
          <p:nvSpPr>
            <p:cNvPr id="65" name="Rectangle 3"/>
            <p:cNvSpPr txBox="1">
              <a:spLocks noChangeArrowheads="1"/>
            </p:cNvSpPr>
            <p:nvPr/>
          </p:nvSpPr>
          <p:spPr>
            <a:xfrm>
              <a:off x="1606955" y="4569749"/>
              <a:ext cx="1911697" cy="946525"/>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lgn="l"/>
              <a:r>
                <a:rPr lang="en-US" sz="1600" dirty="0">
                  <a:solidFill>
                    <a:srgbClr val="0000FF"/>
                  </a:solidFill>
                  <a:latin typeface="Times New Roman"/>
                  <a:ea typeface="ＭＳ Ｐゴシック" charset="0"/>
                  <a:cs typeface="Times New Roman"/>
                </a:rPr>
                <a:t>2. Because </a:t>
              </a:r>
              <a:r>
                <a:rPr lang="en-US" sz="1600" b="1" i="1" dirty="0">
                  <a:solidFill>
                    <a:srgbClr val="0000FF"/>
                  </a:solidFill>
                  <a:latin typeface="Times New Roman"/>
                  <a:ea typeface="ＭＳ Ｐゴシック" charset="0"/>
                  <a:cs typeface="Times New Roman"/>
                </a:rPr>
                <a:t>different learning processes</a:t>
              </a:r>
              <a:r>
                <a:rPr lang="en-US" sz="1600" dirty="0">
                  <a:solidFill>
                    <a:srgbClr val="0000FF"/>
                  </a:solidFill>
                  <a:latin typeface="Times New Roman"/>
                  <a:ea typeface="ＭＳ Ｐゴシック" charset="0"/>
                  <a:cs typeface="Times New Roman"/>
                </a:rPr>
                <a:t> are at work</a:t>
              </a:r>
            </a:p>
          </p:txBody>
        </p:sp>
        <p:cxnSp>
          <p:nvCxnSpPr>
            <p:cNvPr id="71" name="Straight Arrow Connector 70"/>
            <p:cNvCxnSpPr/>
            <p:nvPr/>
          </p:nvCxnSpPr>
          <p:spPr>
            <a:xfrm flipH="1" flipV="1">
              <a:off x="2069353" y="4116294"/>
              <a:ext cx="578226" cy="57822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9F26A26C-BA10-2847-83F8-101B6AECAEBE}"/>
              </a:ext>
            </a:extLst>
          </p:cNvPr>
          <p:cNvSpPr txBox="1"/>
          <p:nvPr/>
        </p:nvSpPr>
        <p:spPr>
          <a:xfrm>
            <a:off x="4973458" y="5917514"/>
            <a:ext cx="3713342" cy="369332"/>
          </a:xfrm>
          <a:prstGeom prst="rect">
            <a:avLst/>
          </a:prstGeom>
          <a:solidFill>
            <a:schemeClr val="bg1"/>
          </a:solidFill>
        </p:spPr>
        <p:txBody>
          <a:bodyPr wrap="square" rtlCol="0">
            <a:spAutoFit/>
          </a:bodyPr>
          <a:lstStyle/>
          <a:p>
            <a:r>
              <a:rPr lang="en-US" sz="1800" i="1" dirty="0">
                <a:latin typeface="Verdana" panose="020B0604030504040204" pitchFamily="34" charset="0"/>
                <a:ea typeface="Verdana" panose="020B0604030504040204" pitchFamily="34" charset="0"/>
                <a:cs typeface="Verdana" panose="020B0604030504040204" pitchFamily="34" charset="0"/>
              </a:rPr>
              <a:t>Facts        Skills     Principles</a:t>
            </a:r>
          </a:p>
        </p:txBody>
      </p:sp>
    </p:spTree>
    <p:custDataLst>
      <p:tags r:id="rId1"/>
    </p:custDataLst>
    <p:extLst>
      <p:ext uri="{BB962C8B-B14F-4D97-AF65-F5344CB8AC3E}">
        <p14:creationId xmlns:p14="http://schemas.microsoft.com/office/powerpoint/2010/main" val="85797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3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49B5-3BCD-EC48-92B2-7F1B7F3DF311}"/>
              </a:ext>
            </a:extLst>
          </p:cNvPr>
          <p:cNvSpPr>
            <a:spLocks noGrp="1"/>
          </p:cNvSpPr>
          <p:nvPr>
            <p:ph type="title"/>
          </p:nvPr>
        </p:nvSpPr>
        <p:spPr/>
        <p:txBody>
          <a:bodyPr/>
          <a:lstStyle/>
          <a:p>
            <a:r>
              <a:rPr lang="en-US" dirty="0"/>
              <a:t>KLI Framework </a:t>
            </a:r>
            <a:br>
              <a:rPr lang="en-US" dirty="0"/>
            </a:br>
            <a:r>
              <a:rPr lang="en-US" dirty="0"/>
              <a:t>Reduces to ~3 options</a:t>
            </a:r>
          </a:p>
        </p:txBody>
      </p:sp>
      <p:sp>
        <p:nvSpPr>
          <p:cNvPr id="3" name="Content Placeholder 2">
            <a:extLst>
              <a:ext uri="{FF2B5EF4-FFF2-40B4-BE49-F238E27FC236}">
                <a16:creationId xmlns:a16="http://schemas.microsoft.com/office/drawing/2014/main" id="{B96B0434-95DF-C449-A581-A980577C6ECA}"/>
              </a:ext>
            </a:extLst>
          </p:cNvPr>
          <p:cNvSpPr>
            <a:spLocks noGrp="1"/>
          </p:cNvSpPr>
          <p:nvPr>
            <p:ph idx="1"/>
          </p:nvPr>
        </p:nvSpPr>
        <p:spPr/>
        <p:txBody>
          <a:bodyPr/>
          <a:lstStyle/>
          <a:p>
            <a:pPr marL="0" indent="0">
              <a:buNone/>
            </a:pPr>
            <a:r>
              <a:rPr lang="en-US" dirty="0"/>
              <a:t>Instructional recommendations for improving:</a:t>
            </a:r>
          </a:p>
          <a:p>
            <a:pPr marL="514350" indent="-514350">
              <a:buAutoNum type="arabicPeriod"/>
            </a:pPr>
            <a:r>
              <a:rPr lang="en-US" dirty="0"/>
              <a:t>Memory of facts</a:t>
            </a:r>
          </a:p>
          <a:p>
            <a:pPr marL="514350" indent="-514350">
              <a:buAutoNum type="arabicPeriod"/>
            </a:pPr>
            <a:r>
              <a:rPr lang="en-US" dirty="0"/>
              <a:t>Induction of skills/representations</a:t>
            </a:r>
          </a:p>
          <a:p>
            <a:pPr marL="514350" indent="-514350">
              <a:buAutoNum type="arabicPeriod"/>
            </a:pPr>
            <a:r>
              <a:rPr lang="en-US" dirty="0"/>
              <a:t>Understanding of principles</a:t>
            </a:r>
          </a:p>
        </p:txBody>
      </p:sp>
    </p:spTree>
    <p:extLst>
      <p:ext uri="{BB962C8B-B14F-4D97-AF65-F5344CB8AC3E}">
        <p14:creationId xmlns:p14="http://schemas.microsoft.com/office/powerpoint/2010/main" val="1112089648"/>
      </p:ext>
    </p:extLst>
  </p:cSld>
  <p:clrMapOvr>
    <a:masterClrMapping/>
  </p:clrMapOvr>
  <mc:AlternateContent xmlns:mc="http://schemas.openxmlformats.org/markup-compatibility/2006" xmlns:p14="http://schemas.microsoft.com/office/powerpoint/2010/main">
    <mc:Choice Requires="p14">
      <p:transition spd="slow" p14:dur="2000" advTm="43937"/>
    </mc:Choice>
    <mc:Fallback xmlns="">
      <p:transition spd="slow" advTm="439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4CA0-E828-1E43-A9D3-EFB2FD5D6D32}"/>
              </a:ext>
            </a:extLst>
          </p:cNvPr>
          <p:cNvSpPr>
            <a:spLocks noGrp="1"/>
          </p:cNvSpPr>
          <p:nvPr>
            <p:ph type="title"/>
          </p:nvPr>
        </p:nvSpPr>
        <p:spPr/>
        <p:txBody>
          <a:bodyPr/>
          <a:lstStyle/>
          <a:p>
            <a:r>
              <a:rPr lang="en-US" dirty="0"/>
              <a:t>Explicit Learning Bias</a:t>
            </a:r>
          </a:p>
        </p:txBody>
      </p:sp>
      <p:sp>
        <p:nvSpPr>
          <p:cNvPr id="3" name="Content Placeholder 2">
            <a:extLst>
              <a:ext uri="{FF2B5EF4-FFF2-40B4-BE49-F238E27FC236}">
                <a16:creationId xmlns:a16="http://schemas.microsoft.com/office/drawing/2014/main" id="{EDF5FA92-9AF4-9A4F-9DD1-1D8D954FBB48}"/>
              </a:ext>
            </a:extLst>
          </p:cNvPr>
          <p:cNvSpPr>
            <a:spLocks noGrp="1"/>
          </p:cNvSpPr>
          <p:nvPr>
            <p:ph idx="1"/>
          </p:nvPr>
        </p:nvSpPr>
        <p:spPr/>
        <p:txBody>
          <a:bodyPr/>
          <a:lstStyle/>
          <a:p>
            <a:pPr marL="0" indent="0">
              <a:buNone/>
            </a:pPr>
            <a:r>
              <a:rPr lang="en-US" dirty="0"/>
              <a:t>Flat part of the earth (what we see)</a:t>
            </a:r>
          </a:p>
          <a:p>
            <a:r>
              <a:rPr lang="en-US" dirty="0"/>
              <a:t>Explicit verbal learning:</a:t>
            </a:r>
          </a:p>
          <a:p>
            <a:pPr lvl="1"/>
            <a:r>
              <a:rPr lang="en-US" dirty="0"/>
              <a:t>Memory of facts </a:t>
            </a:r>
          </a:p>
          <a:p>
            <a:pPr lvl="1"/>
            <a:r>
              <a:rPr lang="en-US" dirty="0"/>
              <a:t>Sense-making of principles</a:t>
            </a:r>
          </a:p>
          <a:p>
            <a:pPr lvl="1"/>
            <a:endParaRPr lang="en-US" dirty="0"/>
          </a:p>
          <a:p>
            <a:pPr marL="0" indent="0">
              <a:buNone/>
            </a:pPr>
            <a:r>
              <a:rPr lang="en-US" dirty="0"/>
              <a:t>Round part (what’s there)</a:t>
            </a:r>
          </a:p>
          <a:p>
            <a:r>
              <a:rPr lang="en-US" dirty="0"/>
              <a:t>Implicit non-verbal learning</a:t>
            </a:r>
          </a:p>
          <a:p>
            <a:pPr lvl="1"/>
            <a:r>
              <a:rPr lang="en-US" dirty="0"/>
              <a:t>Induction of representations &amp; skills</a:t>
            </a:r>
          </a:p>
          <a:p>
            <a:pPr marL="0" indent="0">
              <a:buNone/>
            </a:pPr>
            <a:endParaRPr lang="en-US" dirty="0"/>
          </a:p>
        </p:txBody>
      </p:sp>
      <p:sp>
        <p:nvSpPr>
          <p:cNvPr id="4" name="TextBox 3">
            <a:extLst>
              <a:ext uri="{FF2B5EF4-FFF2-40B4-BE49-F238E27FC236}">
                <a16:creationId xmlns:a16="http://schemas.microsoft.com/office/drawing/2014/main" id="{956CB27D-E891-A949-B8F3-E4A99FF1BAD2}"/>
              </a:ext>
            </a:extLst>
          </p:cNvPr>
          <p:cNvSpPr txBox="1"/>
          <p:nvPr/>
        </p:nvSpPr>
        <p:spPr>
          <a:xfrm>
            <a:off x="7304810" y="3065318"/>
            <a:ext cx="1028699" cy="707886"/>
          </a:xfrm>
          <a:prstGeom prst="rect">
            <a:avLst/>
          </a:prstGeom>
          <a:solidFill>
            <a:schemeClr val="accent2"/>
          </a:solidFill>
        </p:spPr>
        <p:txBody>
          <a:bodyPr wrap="square" rtlCol="0">
            <a:spAutoFit/>
          </a:bodyPr>
          <a:lstStyle/>
          <a:p>
            <a:r>
              <a:rPr lang="en-US" dirty="0"/>
              <a:t>Lots in HPL2</a:t>
            </a:r>
          </a:p>
        </p:txBody>
      </p:sp>
      <p:sp>
        <p:nvSpPr>
          <p:cNvPr id="5" name="TextBox 4">
            <a:extLst>
              <a:ext uri="{FF2B5EF4-FFF2-40B4-BE49-F238E27FC236}">
                <a16:creationId xmlns:a16="http://schemas.microsoft.com/office/drawing/2014/main" id="{F0072859-D586-6B46-9936-13BFA6B9675C}"/>
              </a:ext>
            </a:extLst>
          </p:cNvPr>
          <p:cNvSpPr txBox="1"/>
          <p:nvPr/>
        </p:nvSpPr>
        <p:spPr>
          <a:xfrm>
            <a:off x="7304810" y="4503379"/>
            <a:ext cx="1028699" cy="707886"/>
          </a:xfrm>
          <a:prstGeom prst="rect">
            <a:avLst/>
          </a:prstGeom>
          <a:solidFill>
            <a:schemeClr val="accent2"/>
          </a:solidFill>
        </p:spPr>
        <p:txBody>
          <a:bodyPr wrap="square" rtlCol="0">
            <a:spAutoFit/>
          </a:bodyPr>
          <a:lstStyle/>
          <a:p>
            <a:r>
              <a:rPr lang="en-US" dirty="0"/>
              <a:t>Not so much!</a:t>
            </a:r>
          </a:p>
        </p:txBody>
      </p:sp>
    </p:spTree>
    <p:custDataLst>
      <p:tags r:id="rId1"/>
    </p:custDataLst>
    <p:extLst>
      <p:ext uri="{BB962C8B-B14F-4D97-AF65-F5344CB8AC3E}">
        <p14:creationId xmlns:p14="http://schemas.microsoft.com/office/powerpoint/2010/main" val="938809178"/>
      </p:ext>
    </p:extLst>
  </p:cSld>
  <p:clrMapOvr>
    <a:masterClrMapping/>
  </p:clrMapOvr>
  <mc:AlternateContent xmlns:mc="http://schemas.openxmlformats.org/markup-compatibility/2006" xmlns:p14="http://schemas.microsoft.com/office/powerpoint/2010/main">
    <mc:Choice Requires="p14">
      <p:transition spd="slow" p14:dur="2000" advTm="46485"/>
    </mc:Choice>
    <mc:Fallback xmlns="">
      <p:transition spd="slow" advTm="464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77-6056-B642-887B-C056A8543358}"/>
              </a:ext>
            </a:extLst>
          </p:cNvPr>
          <p:cNvSpPr>
            <a:spLocks noGrp="1"/>
          </p:cNvSpPr>
          <p:nvPr>
            <p:ph type="title"/>
          </p:nvPr>
        </p:nvSpPr>
        <p:spPr/>
        <p:txBody>
          <a:bodyPr/>
          <a:lstStyle/>
          <a:p>
            <a:r>
              <a:rPr lang="en-US" dirty="0"/>
              <a:t>A focus on fundamental skills reduces to ~1 options</a:t>
            </a:r>
          </a:p>
        </p:txBody>
      </p:sp>
      <p:sp>
        <p:nvSpPr>
          <p:cNvPr id="3" name="Content Placeholder 2">
            <a:extLst>
              <a:ext uri="{FF2B5EF4-FFF2-40B4-BE49-F238E27FC236}">
                <a16:creationId xmlns:a16="http://schemas.microsoft.com/office/drawing/2014/main" id="{DC47F0E6-46D2-B946-AB1B-EF8F0951E57B}"/>
              </a:ext>
            </a:extLst>
          </p:cNvPr>
          <p:cNvSpPr>
            <a:spLocks noGrp="1"/>
          </p:cNvSpPr>
          <p:nvPr>
            <p:ph idx="1"/>
          </p:nvPr>
        </p:nvSpPr>
        <p:spPr>
          <a:xfrm>
            <a:off x="685800" y="1981199"/>
            <a:ext cx="7772400" cy="4357255"/>
          </a:xfrm>
        </p:spPr>
        <p:txBody>
          <a:bodyPr/>
          <a:lstStyle/>
          <a:p>
            <a:pPr marL="0" indent="0">
              <a:buNone/>
            </a:pPr>
            <a:r>
              <a:rPr lang="en-US" sz="2400" dirty="0"/>
              <a:t>Lots of kinds of skills</a:t>
            </a:r>
          </a:p>
          <a:p>
            <a:r>
              <a:rPr lang="en-US" sz="2400" dirty="0"/>
              <a:t>Core academics: reading, writing, math</a:t>
            </a:r>
          </a:p>
          <a:p>
            <a:r>
              <a:rPr lang="en-US" sz="2400" dirty="0"/>
              <a:t>STEM Skills: computational thinking, argumentation, scientific thinking</a:t>
            </a:r>
          </a:p>
          <a:p>
            <a:r>
              <a:rPr lang="en-US" sz="2400" dirty="0"/>
              <a:t>Collaboration, social soft skills, </a:t>
            </a:r>
            <a:br>
              <a:rPr lang="en-US" sz="2400" dirty="0"/>
            </a:br>
            <a:r>
              <a:rPr lang="en-US" sz="2400" dirty="0"/>
              <a:t>civil discourse</a:t>
            </a:r>
          </a:p>
          <a:p>
            <a:r>
              <a:rPr lang="en-US" sz="2400" dirty="0"/>
              <a:t>Self-regulatory, emotional skills</a:t>
            </a:r>
            <a:endParaRPr lang="en-US" dirty="0"/>
          </a:p>
          <a:p>
            <a:pPr marL="0" indent="0">
              <a:buNone/>
            </a:pPr>
            <a:endParaRPr lang="en-US" dirty="0"/>
          </a:p>
          <a:p>
            <a:pPr marL="0" indent="0">
              <a:buNone/>
            </a:pPr>
            <a:r>
              <a:rPr lang="en-US" sz="2400" dirty="0">
                <a:solidFill>
                  <a:schemeClr val="bg1">
                    <a:lumMod val="10000"/>
                    <a:lumOff val="90000"/>
                  </a:schemeClr>
                </a:solidFill>
              </a:rPr>
              <a:t>Show me something that’s not a skill, </a:t>
            </a:r>
          </a:p>
          <a:p>
            <a:pPr marL="0" indent="0">
              <a:buNone/>
            </a:pPr>
            <a:r>
              <a:rPr lang="en-US" sz="2400" dirty="0">
                <a:solidFill>
                  <a:schemeClr val="bg1">
                    <a:lumMod val="10000"/>
                    <a:lumOff val="90000"/>
                  </a:schemeClr>
                </a:solidFill>
              </a:rPr>
              <a:t>And I’ll show you something you can’t do!</a:t>
            </a:r>
          </a:p>
        </p:txBody>
      </p:sp>
    </p:spTree>
    <p:extLst>
      <p:ext uri="{BB962C8B-B14F-4D97-AF65-F5344CB8AC3E}">
        <p14:creationId xmlns:p14="http://schemas.microsoft.com/office/powerpoint/2010/main" val="1221931804"/>
      </p:ext>
    </p:extLst>
  </p:cSld>
  <p:clrMapOvr>
    <a:masterClrMapping/>
  </p:clrMapOvr>
  <mc:AlternateContent xmlns:mc="http://schemas.openxmlformats.org/markup-compatibility/2006" xmlns:p14="http://schemas.microsoft.com/office/powerpoint/2010/main">
    <mc:Choice Requires="p14">
      <p:transition spd="slow" p14:dur="2000" advTm="35588"/>
    </mc:Choice>
    <mc:Fallback xmlns="">
      <p:transition spd="slow" advTm="355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6"/>
          <p:cNvPicPr preferRelativeResize="0"/>
          <p:nvPr/>
        </p:nvPicPr>
        <p:blipFill>
          <a:blip r:embed="rId3">
            <a:alphaModFix/>
          </a:blip>
          <a:stretch>
            <a:fillRect/>
          </a:stretch>
        </p:blipFill>
        <p:spPr>
          <a:xfrm>
            <a:off x="5995490" y="2627272"/>
            <a:ext cx="2826650" cy="2371050"/>
          </a:xfrm>
          <a:prstGeom prst="rect">
            <a:avLst/>
          </a:prstGeom>
          <a:noFill/>
          <a:ln>
            <a:noFill/>
          </a:ln>
        </p:spPr>
      </p:pic>
      <p:sp>
        <p:nvSpPr>
          <p:cNvPr id="413" name="Google Shape;413;p36"/>
          <p:cNvSpPr txBox="1">
            <a:spLocks noGrp="1"/>
          </p:cNvSpPr>
          <p:nvPr>
            <p:ph type="title"/>
          </p:nvPr>
        </p:nvSpPr>
        <p:spPr>
          <a:xfrm>
            <a:off x="662631" y="274637"/>
            <a:ext cx="79413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“Best” in a Nutshell</a:t>
            </a:r>
            <a:endParaRPr dirty="0"/>
          </a:p>
        </p:txBody>
      </p:sp>
      <p:sp>
        <p:nvSpPr>
          <p:cNvPr id="414" name="Google Shape;414;p36"/>
          <p:cNvSpPr txBox="1">
            <a:spLocks noGrp="1"/>
          </p:cNvSpPr>
          <p:nvPr>
            <p:ph type="body" idx="1"/>
          </p:nvPr>
        </p:nvSpPr>
        <p:spPr>
          <a:xfrm>
            <a:off x="662625" y="1600200"/>
            <a:ext cx="72873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br>
              <a:rPr lang="en-US" sz="2800" dirty="0"/>
            </a:br>
            <a:r>
              <a:rPr lang="en-US" sz="2800" dirty="0"/>
              <a:t>Good learning-by-doing instruction requires</a:t>
            </a:r>
            <a:endParaRPr sz="2800" dirty="0"/>
          </a:p>
          <a:p>
            <a:pPr marL="457200" lvl="0" indent="0" algn="l" rtl="0">
              <a:spcBef>
                <a:spcPts val="0"/>
              </a:spcBef>
              <a:spcAft>
                <a:spcPts val="0"/>
              </a:spcAft>
              <a:buNone/>
            </a:pPr>
            <a:r>
              <a:rPr lang="en-US" sz="2800" b="1" i="1" dirty="0"/>
              <a:t>repeated</a:t>
            </a:r>
            <a:r>
              <a:rPr lang="en-US" sz="2800" dirty="0"/>
              <a:t> practice </a:t>
            </a:r>
            <a:br>
              <a:rPr lang="en-US" sz="2800" dirty="0"/>
            </a:br>
            <a:r>
              <a:rPr lang="en-US" sz="2800" dirty="0"/>
              <a:t>on </a:t>
            </a:r>
            <a:r>
              <a:rPr lang="en-US" sz="2800" b="1" i="1" dirty="0"/>
              <a:t>well-tailored tasks</a:t>
            </a:r>
            <a:r>
              <a:rPr lang="en-US" sz="2800" dirty="0"/>
              <a:t> </a:t>
            </a:r>
            <a:br>
              <a:rPr lang="en-US" sz="2800" dirty="0"/>
            </a:br>
            <a:r>
              <a:rPr lang="en-US" sz="2800" dirty="0"/>
              <a:t>in </a:t>
            </a:r>
            <a:r>
              <a:rPr lang="en-US" sz="2800" b="1" i="1" dirty="0"/>
              <a:t>varied</a:t>
            </a:r>
            <a:r>
              <a:rPr lang="en-US" sz="2800" i="1" dirty="0"/>
              <a:t> contexts</a:t>
            </a:r>
            <a:r>
              <a:rPr lang="en-US" sz="2800" dirty="0"/>
              <a:t> </a:t>
            </a:r>
            <a:br>
              <a:rPr lang="en-US" sz="2800" dirty="0"/>
            </a:br>
            <a:r>
              <a:rPr lang="en-US" sz="2800" dirty="0"/>
              <a:t>with </a:t>
            </a:r>
            <a:r>
              <a:rPr lang="en-US" sz="2800" b="1" i="1" dirty="0"/>
              <a:t>explanatory feedback</a:t>
            </a:r>
            <a:r>
              <a:rPr lang="en-US" sz="2800" b="1" dirty="0"/>
              <a:t> </a:t>
            </a:r>
            <a:br>
              <a:rPr lang="en-US" sz="2800" dirty="0"/>
            </a:br>
            <a:r>
              <a:rPr lang="en-US" sz="2800" dirty="0"/>
              <a:t>and </a:t>
            </a:r>
            <a:r>
              <a:rPr lang="en-US" sz="2800" b="1" i="1" dirty="0"/>
              <a:t>as-needed instruction</a:t>
            </a:r>
            <a:r>
              <a:rPr lang="en-US" sz="2800" dirty="0"/>
              <a:t>.</a:t>
            </a:r>
            <a:endParaRPr sz="2800" dirty="0"/>
          </a:p>
          <a:p>
            <a:pPr marL="457200" lvl="0" indent="0" algn="l" rtl="0">
              <a:spcBef>
                <a:spcPts val="0"/>
              </a:spcBef>
              <a:spcAft>
                <a:spcPts val="0"/>
              </a:spcAft>
              <a:buNone/>
            </a:pPr>
            <a:endParaRPr dirty="0"/>
          </a:p>
        </p:txBody>
      </p:sp>
      <p:sp>
        <p:nvSpPr>
          <p:cNvPr id="415" name="Google Shape;415;p3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888888"/>
                </a:buClr>
                <a:buSzTx/>
                <a:buFont typeface="Arial"/>
                <a:buNone/>
                <a:tabLst/>
                <a:defRPr/>
              </a:pPr>
              <a:t>9</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013308393"/>
      </p:ext>
    </p:extLst>
  </p:cSld>
  <p:clrMapOvr>
    <a:masterClrMapping/>
  </p:clrMapOvr>
  <mc:AlternateContent xmlns:mc="http://schemas.openxmlformats.org/markup-compatibility/2006" xmlns:p14="http://schemas.microsoft.com/office/powerpoint/2010/main">
    <mc:Choice Requires="p14">
      <p:transition spd="slow" p14:dur="2000" advTm="27522"/>
    </mc:Choice>
    <mc:Fallback xmlns="">
      <p:transition spd="slow" advTm="2752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7.8"/>
</p:tagLst>
</file>

<file path=ppt/tags/tag2.xml><?xml version="1.0" encoding="utf-8"?>
<p:tagLst xmlns:a="http://schemas.openxmlformats.org/drawingml/2006/main" xmlns:r="http://schemas.openxmlformats.org/officeDocument/2006/relationships" xmlns:p="http://schemas.openxmlformats.org/presentationml/2006/main">
  <p:tag name="TIMING" val="|-1822.9|8.2|3.5|21.6|1.2|1.2"/>
</p:tagLst>
</file>

<file path=ppt/tags/tag3.xml><?xml version="1.0" encoding="utf-8"?>
<p:tagLst xmlns:a="http://schemas.openxmlformats.org/drawingml/2006/main" xmlns:r="http://schemas.openxmlformats.org/officeDocument/2006/relationships" xmlns:p="http://schemas.openxmlformats.org/presentationml/2006/main">
  <p:tag name="TIMING" val="|16.7|20.2"/>
</p:tagLst>
</file>

<file path=ppt/tags/tag4.xml><?xml version="1.0" encoding="utf-8"?>
<p:tagLst xmlns:a="http://schemas.openxmlformats.org/drawingml/2006/main" xmlns:r="http://schemas.openxmlformats.org/officeDocument/2006/relationships" xmlns:p="http://schemas.openxmlformats.org/presentationml/2006/main">
  <p:tag name="TIMING" val="|21.1|26.8"/>
</p:tagLst>
</file>

<file path=ppt/tags/tag5.xml><?xml version="1.0" encoding="utf-8"?>
<p:tagLst xmlns:a="http://schemas.openxmlformats.org/drawingml/2006/main" xmlns:r="http://schemas.openxmlformats.org/officeDocument/2006/relationships" xmlns:p="http://schemas.openxmlformats.org/presentationml/2006/main">
  <p:tag name="TIMING" val="|0.1|11.5|14.4|1.7|10.9"/>
</p:tagLst>
</file>

<file path=ppt/tags/tag6.xml><?xml version="1.0" encoding="utf-8"?>
<p:tagLst xmlns:a="http://schemas.openxmlformats.org/drawingml/2006/main" xmlns:r="http://schemas.openxmlformats.org/officeDocument/2006/relationships" xmlns:p="http://schemas.openxmlformats.org/presentationml/2006/main">
  <p:tag name="TIMING" val="|4.3|1.2|0.4"/>
</p:tagLst>
</file>

<file path=ppt/tags/tag7.xml><?xml version="1.0" encoding="utf-8"?>
<p:tagLst xmlns:a="http://schemas.openxmlformats.org/drawingml/2006/main" xmlns:r="http://schemas.openxmlformats.org/officeDocument/2006/relationships" xmlns:p="http://schemas.openxmlformats.org/presentationml/2006/main">
  <p:tag name="TIMING" val="|6|4.8"/>
</p:tagLst>
</file>

<file path=ppt/theme/theme1.xml><?xml version="1.0" encoding="utf-8"?>
<a:theme xmlns:a="http://schemas.openxmlformats.org/drawingml/2006/main" name="Blank Presentation">
  <a:themeElements>
    <a:clrScheme name="Blank Presentation 8">
      <a:dk1>
        <a:srgbClr val="808080"/>
      </a:dk1>
      <a:lt1>
        <a:srgbClr val="FFFFFF"/>
      </a:lt1>
      <a:dk2>
        <a:srgbClr val="01012C"/>
      </a:dk2>
      <a:lt2>
        <a:srgbClr val="FFFF00"/>
      </a:lt2>
      <a:accent1>
        <a:srgbClr val="00CC99"/>
      </a:accent1>
      <a:accent2>
        <a:srgbClr val="3333CC"/>
      </a:accent2>
      <a:accent3>
        <a:srgbClr val="AAAAAC"/>
      </a:accent3>
      <a:accent4>
        <a:srgbClr val="DADADA"/>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FF"/>
        </a:lt1>
        <a:dk2>
          <a:srgbClr val="01012C"/>
        </a:dk2>
        <a:lt2>
          <a:srgbClr val="FFFF00"/>
        </a:lt2>
        <a:accent1>
          <a:srgbClr val="00CC99"/>
        </a:accent1>
        <a:accent2>
          <a:srgbClr val="3333CC"/>
        </a:accent2>
        <a:accent3>
          <a:srgbClr val="AAAAAC"/>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88911</TotalTime>
  <Pages>60</Pages>
  <Words>1226</Words>
  <Application>Microsoft Macintosh PowerPoint</Application>
  <PresentationFormat>On-screen Show (4:3)</PresentationFormat>
  <Paragraphs>143</Paragraphs>
  <Slides>18</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ＭＳ Ｐゴシック</vt:lpstr>
      <vt:lpstr>American Typewriter</vt:lpstr>
      <vt:lpstr>Arial</vt:lpstr>
      <vt:lpstr>Calibri</vt:lpstr>
      <vt:lpstr>Times</vt:lpstr>
      <vt:lpstr>Times New Roman</vt:lpstr>
      <vt:lpstr>Verdana</vt:lpstr>
      <vt:lpstr>Blank Presentation</vt:lpstr>
      <vt:lpstr>1_Office Theme</vt:lpstr>
      <vt:lpstr>Office Theme</vt:lpstr>
      <vt:lpstr>2_Office Theme</vt:lpstr>
      <vt:lpstr>Online Support for Deliberate Practice:  Better Learning of  the Fundamental Skills  You Don’t Know You Know!</vt:lpstr>
      <vt:lpstr>Learning &amp; Education …</vt:lpstr>
      <vt:lpstr>Instructional design space is vast</vt:lpstr>
      <vt:lpstr>No one size fits all choice!</vt:lpstr>
      <vt:lpstr>Knowledge-Learning-Instruction (KLI) Framework</vt:lpstr>
      <vt:lpstr>KLI Framework  Reduces to ~3 options</vt:lpstr>
      <vt:lpstr>Explicit Learning Bias</vt:lpstr>
      <vt:lpstr>A focus on fundamental skills reduces to ~1 options</vt:lpstr>
      <vt:lpstr>The “Best” in a Nutshell</vt:lpstr>
      <vt:lpstr>To learn X, one must do X</vt:lpstr>
      <vt:lpstr>More Opportunities =&gt;  More Learning</vt:lpstr>
      <vt:lpstr>Evidence that Computer-Based Math Tutoring Works</vt:lpstr>
      <vt:lpstr>Cognitive Tutors: Adaptive Support for Learning by Doing</vt:lpstr>
      <vt:lpstr>PowerPoint Presentation</vt:lpstr>
      <vt:lpstr>Don’t just apply learning science</vt:lpstr>
      <vt:lpstr>Do Iterative Learning Engineering!</vt:lpstr>
      <vt:lpstr>Summary</vt:lpstr>
      <vt:lpstr>Thank you! </vt:lpstr>
    </vt:vector>
  </TitlesOfParts>
  <Company>CMU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Tutors: Bringing advanced cognitive research  to the classroom</dc:title>
  <dc:creator>Kenneth R. Koedinger</dc:creator>
  <cp:lastModifiedBy>Ken Koedinger</cp:lastModifiedBy>
  <cp:revision>1910</cp:revision>
  <cp:lastPrinted>2021-01-27T21:29:11Z</cp:lastPrinted>
  <dcterms:created xsi:type="dcterms:W3CDTF">2014-02-04T13:49:51Z</dcterms:created>
  <dcterms:modified xsi:type="dcterms:W3CDTF">2021-01-27T21:29:17Z</dcterms:modified>
</cp:coreProperties>
</file>