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handoutMasterIdLst>
    <p:handoutMasterId r:id="rId21"/>
  </p:handoutMasterIdLst>
  <p:sldIdLst>
    <p:sldId id="329" r:id="rId2"/>
    <p:sldId id="403" r:id="rId3"/>
    <p:sldId id="330" r:id="rId4"/>
    <p:sldId id="378" r:id="rId5"/>
    <p:sldId id="338" r:id="rId6"/>
    <p:sldId id="348" r:id="rId7"/>
    <p:sldId id="394" r:id="rId8"/>
    <p:sldId id="391" r:id="rId9"/>
    <p:sldId id="389" r:id="rId10"/>
    <p:sldId id="396" r:id="rId11"/>
    <p:sldId id="397" r:id="rId12"/>
    <p:sldId id="398" r:id="rId13"/>
    <p:sldId id="399" r:id="rId14"/>
    <p:sldId id="400" r:id="rId15"/>
    <p:sldId id="401" r:id="rId16"/>
    <p:sldId id="402" r:id="rId17"/>
    <p:sldId id="344" r:id="rId18"/>
    <p:sldId id="377" r:id="rId19"/>
  </p:sldIdLst>
  <p:sldSz cx="9144000" cy="5143500" type="screen16x9"/>
  <p:notesSz cx="7010400" cy="9296400"/>
  <p:defaultTextStyle>
    <a:defPPr>
      <a:defRPr lang="en-US"/>
    </a:defPPr>
    <a:lvl1pPr algn="l" rtl="0" fontAlgn="base">
      <a:spcBef>
        <a:spcPct val="0"/>
      </a:spcBef>
      <a:spcAft>
        <a:spcPct val="0"/>
      </a:spcAft>
      <a:defRPr sz="3200" kern="1200">
        <a:solidFill>
          <a:schemeClr val="tx2"/>
        </a:solidFill>
        <a:latin typeface="News Gothic MT" charset="0"/>
        <a:ea typeface="Geneva" charset="0"/>
        <a:cs typeface="Geneva" charset="0"/>
      </a:defRPr>
    </a:lvl1pPr>
    <a:lvl2pPr marL="457200" algn="l" rtl="0" fontAlgn="base">
      <a:spcBef>
        <a:spcPct val="0"/>
      </a:spcBef>
      <a:spcAft>
        <a:spcPct val="0"/>
      </a:spcAft>
      <a:defRPr sz="3200" kern="1200">
        <a:solidFill>
          <a:schemeClr val="tx2"/>
        </a:solidFill>
        <a:latin typeface="News Gothic MT" charset="0"/>
        <a:ea typeface="Geneva" charset="0"/>
        <a:cs typeface="Geneva" charset="0"/>
      </a:defRPr>
    </a:lvl2pPr>
    <a:lvl3pPr marL="914400" algn="l" rtl="0" fontAlgn="base">
      <a:spcBef>
        <a:spcPct val="0"/>
      </a:spcBef>
      <a:spcAft>
        <a:spcPct val="0"/>
      </a:spcAft>
      <a:defRPr sz="3200" kern="1200">
        <a:solidFill>
          <a:schemeClr val="tx2"/>
        </a:solidFill>
        <a:latin typeface="News Gothic MT" charset="0"/>
        <a:ea typeface="Geneva" charset="0"/>
        <a:cs typeface="Geneva" charset="0"/>
      </a:defRPr>
    </a:lvl3pPr>
    <a:lvl4pPr marL="1371600" algn="l" rtl="0" fontAlgn="base">
      <a:spcBef>
        <a:spcPct val="0"/>
      </a:spcBef>
      <a:spcAft>
        <a:spcPct val="0"/>
      </a:spcAft>
      <a:defRPr sz="3200" kern="1200">
        <a:solidFill>
          <a:schemeClr val="tx2"/>
        </a:solidFill>
        <a:latin typeface="News Gothic MT" charset="0"/>
        <a:ea typeface="Geneva" charset="0"/>
        <a:cs typeface="Geneva" charset="0"/>
      </a:defRPr>
    </a:lvl4pPr>
    <a:lvl5pPr marL="1828800" algn="l" rtl="0" fontAlgn="base">
      <a:spcBef>
        <a:spcPct val="0"/>
      </a:spcBef>
      <a:spcAft>
        <a:spcPct val="0"/>
      </a:spcAft>
      <a:defRPr sz="3200" kern="1200">
        <a:solidFill>
          <a:schemeClr val="tx2"/>
        </a:solidFill>
        <a:latin typeface="News Gothic MT" charset="0"/>
        <a:ea typeface="Geneva" charset="0"/>
        <a:cs typeface="Geneva" charset="0"/>
      </a:defRPr>
    </a:lvl5pPr>
    <a:lvl6pPr marL="2286000" algn="l" defTabSz="457200" rtl="0" eaLnBrk="1" latinLnBrk="0" hangingPunct="1">
      <a:defRPr sz="3200" kern="1200">
        <a:solidFill>
          <a:schemeClr val="tx2"/>
        </a:solidFill>
        <a:latin typeface="News Gothic MT" charset="0"/>
        <a:ea typeface="Geneva" charset="0"/>
        <a:cs typeface="Geneva" charset="0"/>
      </a:defRPr>
    </a:lvl6pPr>
    <a:lvl7pPr marL="2743200" algn="l" defTabSz="457200" rtl="0" eaLnBrk="1" latinLnBrk="0" hangingPunct="1">
      <a:defRPr sz="3200" kern="1200">
        <a:solidFill>
          <a:schemeClr val="tx2"/>
        </a:solidFill>
        <a:latin typeface="News Gothic MT" charset="0"/>
        <a:ea typeface="Geneva" charset="0"/>
        <a:cs typeface="Geneva" charset="0"/>
      </a:defRPr>
    </a:lvl7pPr>
    <a:lvl8pPr marL="3200400" algn="l" defTabSz="457200" rtl="0" eaLnBrk="1" latinLnBrk="0" hangingPunct="1">
      <a:defRPr sz="3200" kern="1200">
        <a:solidFill>
          <a:schemeClr val="tx2"/>
        </a:solidFill>
        <a:latin typeface="News Gothic MT" charset="0"/>
        <a:ea typeface="Geneva" charset="0"/>
        <a:cs typeface="Geneva" charset="0"/>
      </a:defRPr>
    </a:lvl8pPr>
    <a:lvl9pPr marL="3657600" algn="l" defTabSz="457200" rtl="0" eaLnBrk="1" latinLnBrk="0" hangingPunct="1">
      <a:defRPr sz="3200" kern="1200">
        <a:solidFill>
          <a:schemeClr val="tx2"/>
        </a:solidFill>
        <a:latin typeface="News Gothic MT" charset="0"/>
        <a:ea typeface="Geneva" charset="0"/>
        <a:cs typeface="Geneva"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A85B3"/>
    <a:srgbClr val="37ABB7"/>
    <a:srgbClr val="CC0000"/>
    <a:srgbClr val="C9935D"/>
    <a:srgbClr val="D7AF87"/>
    <a:srgbClr val="8C5D2E"/>
    <a:srgbClr val="CC66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852" y="9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DBAAA-6A97-49F6-8509-5917EB37E83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509D3BF4-A3E3-414C-8FEF-A43FBD1C40C5}">
      <dgm:prSet phldrT="[Text]"/>
      <dgm:spPr/>
      <dgm:t>
        <a:bodyPr/>
        <a:lstStyle/>
        <a:p>
          <a:r>
            <a:rPr lang="en-US" dirty="0" smtClean="0">
              <a:latin typeface="Calibri" panose="020F0502020204030204" pitchFamily="34" charset="0"/>
              <a:cs typeface="Calibri" panose="020F0502020204030204" pitchFamily="34" charset="0"/>
            </a:rPr>
            <a:t>Cognitive science</a:t>
          </a:r>
          <a:endParaRPr lang="en-US" dirty="0"/>
        </a:p>
      </dgm:t>
    </dgm:pt>
    <dgm:pt modelId="{DB33C645-963A-4F1B-9B54-0914C9F970EF}" type="parTrans" cxnId="{926E60B8-7A9E-41AE-BAE0-05D340DA58EB}">
      <dgm:prSet/>
      <dgm:spPr/>
      <dgm:t>
        <a:bodyPr/>
        <a:lstStyle/>
        <a:p>
          <a:endParaRPr lang="en-US"/>
        </a:p>
      </dgm:t>
    </dgm:pt>
    <dgm:pt modelId="{385A3D56-8062-4E29-9A99-B5C9F1B7E010}" type="sibTrans" cxnId="{926E60B8-7A9E-41AE-BAE0-05D340DA58EB}">
      <dgm:prSet/>
      <dgm:spPr/>
      <dgm:t>
        <a:bodyPr/>
        <a:lstStyle/>
        <a:p>
          <a:endParaRPr lang="en-US"/>
        </a:p>
      </dgm:t>
    </dgm:pt>
    <dgm:pt modelId="{1D2FCE43-5E0A-4C13-91CE-59F0BEA2C79B}">
      <dgm:prSet phldrT="[Text]"/>
      <dgm:spPr/>
      <dgm:t>
        <a:bodyPr/>
        <a:lstStyle/>
        <a:p>
          <a:r>
            <a:rPr lang="en-US" dirty="0" smtClean="0">
              <a:latin typeface="Calibri" panose="020F0502020204030204" pitchFamily="34" charset="0"/>
              <a:cs typeface="Calibri" panose="020F0502020204030204" pitchFamily="34" charset="0"/>
            </a:rPr>
            <a:t>Learning theory</a:t>
          </a:r>
          <a:endParaRPr lang="en-US" dirty="0"/>
        </a:p>
      </dgm:t>
    </dgm:pt>
    <dgm:pt modelId="{ED8B261B-5A5B-4D59-8DF1-6082CB405949}" type="parTrans" cxnId="{49CD423C-7F02-4B1B-87FC-F3380637F58A}">
      <dgm:prSet/>
      <dgm:spPr/>
      <dgm:t>
        <a:bodyPr/>
        <a:lstStyle/>
        <a:p>
          <a:endParaRPr lang="en-US"/>
        </a:p>
      </dgm:t>
    </dgm:pt>
    <dgm:pt modelId="{EB0F77F1-0236-4EE6-B0CE-0A1CDC3D2DF7}" type="sibTrans" cxnId="{49CD423C-7F02-4B1B-87FC-F3380637F58A}">
      <dgm:prSet/>
      <dgm:spPr/>
      <dgm:t>
        <a:bodyPr/>
        <a:lstStyle/>
        <a:p>
          <a:endParaRPr lang="en-US"/>
        </a:p>
      </dgm:t>
    </dgm:pt>
    <dgm:pt modelId="{CE1CC929-53A4-4697-8EDD-586923257B6E}">
      <dgm:prSet phldrT="[Text]"/>
      <dgm:spPr/>
      <dgm:t>
        <a:bodyPr/>
        <a:lstStyle/>
        <a:p>
          <a:r>
            <a:rPr lang="en-US" dirty="0" smtClean="0">
              <a:latin typeface="Calibri" panose="020F0502020204030204" pitchFamily="34" charset="0"/>
              <a:cs typeface="Calibri" panose="020F0502020204030204" pitchFamily="34" charset="0"/>
            </a:rPr>
            <a:t>Cognitive neuroscience</a:t>
          </a:r>
          <a:endParaRPr lang="en-US" dirty="0"/>
        </a:p>
      </dgm:t>
    </dgm:pt>
    <dgm:pt modelId="{5F7C4AAE-8E1F-487F-82E4-E089262EBD47}" type="parTrans" cxnId="{DD122FD9-225D-4271-9458-7A636C83622A}">
      <dgm:prSet/>
      <dgm:spPr/>
      <dgm:t>
        <a:bodyPr/>
        <a:lstStyle/>
        <a:p>
          <a:endParaRPr lang="en-US"/>
        </a:p>
      </dgm:t>
    </dgm:pt>
    <dgm:pt modelId="{EB639225-94FA-4D38-9267-920E0F8AEB34}" type="sibTrans" cxnId="{DD122FD9-225D-4271-9458-7A636C83622A}">
      <dgm:prSet/>
      <dgm:spPr/>
      <dgm:t>
        <a:bodyPr/>
        <a:lstStyle/>
        <a:p>
          <a:endParaRPr lang="en-US"/>
        </a:p>
      </dgm:t>
    </dgm:pt>
    <dgm:pt modelId="{8C6AEB17-9697-4C2E-B129-3E612F224670}">
      <dgm:prSet phldrT="[Text]"/>
      <dgm:spPr/>
      <dgm:t>
        <a:bodyPr/>
        <a:lstStyle/>
        <a:p>
          <a:r>
            <a:rPr lang="en-US" dirty="0" smtClean="0">
              <a:latin typeface="Calibri" panose="020F0502020204030204" pitchFamily="34" charset="0"/>
              <a:cs typeface="Calibri" panose="020F0502020204030204" pitchFamily="34" charset="0"/>
            </a:rPr>
            <a:t>Educational psychology</a:t>
          </a:r>
          <a:endParaRPr lang="en-US" dirty="0"/>
        </a:p>
      </dgm:t>
    </dgm:pt>
    <dgm:pt modelId="{0E97F38F-AD70-473E-8E38-CFB4326B2677}" type="parTrans" cxnId="{D53EC44A-CF24-4D0C-9CBD-DBBECF4EF93E}">
      <dgm:prSet/>
      <dgm:spPr/>
      <dgm:t>
        <a:bodyPr/>
        <a:lstStyle/>
        <a:p>
          <a:endParaRPr lang="en-US"/>
        </a:p>
      </dgm:t>
    </dgm:pt>
    <dgm:pt modelId="{B7EF42D9-EE0B-4AC8-8039-5F657E459A1F}" type="sibTrans" cxnId="{D53EC44A-CF24-4D0C-9CBD-DBBECF4EF93E}">
      <dgm:prSet/>
      <dgm:spPr/>
      <dgm:t>
        <a:bodyPr/>
        <a:lstStyle/>
        <a:p>
          <a:endParaRPr lang="en-US"/>
        </a:p>
      </dgm:t>
    </dgm:pt>
    <dgm:pt modelId="{2998596D-E309-4339-AE89-8A9968F1F6E8}">
      <dgm:prSet phldrT="[Text]"/>
      <dgm:spPr/>
      <dgm:t>
        <a:bodyPr/>
        <a:lstStyle/>
        <a:p>
          <a:r>
            <a:rPr lang="en-US" dirty="0" smtClean="0">
              <a:latin typeface="Calibri" panose="020F0502020204030204" pitchFamily="34" charset="0"/>
              <a:cs typeface="Calibri" panose="020F0502020204030204" pitchFamily="34" charset="0"/>
            </a:rPr>
            <a:t>Workforce development and adult learning</a:t>
          </a:r>
          <a:endParaRPr lang="en-US" dirty="0"/>
        </a:p>
      </dgm:t>
    </dgm:pt>
    <dgm:pt modelId="{7A5DAE19-9331-4554-95DD-54CB82AE431B}" type="parTrans" cxnId="{DAF4D3FD-5808-4344-9962-1101CCA67990}">
      <dgm:prSet/>
      <dgm:spPr/>
      <dgm:t>
        <a:bodyPr/>
        <a:lstStyle/>
        <a:p>
          <a:endParaRPr lang="en-US"/>
        </a:p>
      </dgm:t>
    </dgm:pt>
    <dgm:pt modelId="{4ABD987E-12DC-4B2F-A03C-EB0EE625CF8D}" type="sibTrans" cxnId="{DAF4D3FD-5808-4344-9962-1101CCA67990}">
      <dgm:prSet/>
      <dgm:spPr/>
      <dgm:t>
        <a:bodyPr/>
        <a:lstStyle/>
        <a:p>
          <a:endParaRPr lang="en-US"/>
        </a:p>
      </dgm:t>
    </dgm:pt>
    <dgm:pt modelId="{8DB4AD68-F01F-41C6-8A96-725EA95842EE}">
      <dgm:prSet phldrT="[Text]"/>
      <dgm:spPr/>
      <dgm:t>
        <a:bodyPr/>
        <a:lstStyle/>
        <a:p>
          <a:r>
            <a:rPr lang="en-US" dirty="0" smtClean="0">
              <a:latin typeface="Calibri" panose="020F0502020204030204" pitchFamily="34" charset="0"/>
              <a:cs typeface="Calibri" panose="020F0502020204030204" pitchFamily="34" charset="0"/>
            </a:rPr>
            <a:t>Education technology</a:t>
          </a:r>
          <a:endParaRPr lang="en-US" dirty="0"/>
        </a:p>
      </dgm:t>
    </dgm:pt>
    <dgm:pt modelId="{D600C07B-7860-4E8A-8D66-98ED415F45F7}" type="parTrans" cxnId="{16F3AD27-E264-49BA-B913-ACACEEFEE0DB}">
      <dgm:prSet/>
      <dgm:spPr/>
      <dgm:t>
        <a:bodyPr/>
        <a:lstStyle/>
        <a:p>
          <a:endParaRPr lang="en-US"/>
        </a:p>
      </dgm:t>
    </dgm:pt>
    <dgm:pt modelId="{BEF7DFA3-85F5-466F-821B-9B858B8925F1}" type="sibTrans" cxnId="{16F3AD27-E264-49BA-B913-ACACEEFEE0DB}">
      <dgm:prSet/>
      <dgm:spPr/>
      <dgm:t>
        <a:bodyPr/>
        <a:lstStyle/>
        <a:p>
          <a:endParaRPr lang="en-US"/>
        </a:p>
      </dgm:t>
    </dgm:pt>
    <dgm:pt modelId="{47BE0355-28D1-4DAD-B907-CBB3A902B295}" type="pres">
      <dgm:prSet presAssocID="{DBADBAAA-6A97-49F6-8509-5917EB37E832}" presName="diagram" presStyleCnt="0">
        <dgm:presLayoutVars>
          <dgm:dir/>
          <dgm:resizeHandles val="exact"/>
        </dgm:presLayoutVars>
      </dgm:prSet>
      <dgm:spPr/>
      <dgm:t>
        <a:bodyPr/>
        <a:lstStyle/>
        <a:p>
          <a:endParaRPr lang="en-US"/>
        </a:p>
      </dgm:t>
    </dgm:pt>
    <dgm:pt modelId="{7318BF34-8ECB-4975-9D78-1209E250195B}" type="pres">
      <dgm:prSet presAssocID="{509D3BF4-A3E3-414C-8FEF-A43FBD1C40C5}" presName="node" presStyleLbl="node1" presStyleIdx="0" presStyleCnt="6">
        <dgm:presLayoutVars>
          <dgm:bulletEnabled val="1"/>
        </dgm:presLayoutVars>
      </dgm:prSet>
      <dgm:spPr/>
      <dgm:t>
        <a:bodyPr/>
        <a:lstStyle/>
        <a:p>
          <a:endParaRPr lang="en-US"/>
        </a:p>
      </dgm:t>
    </dgm:pt>
    <dgm:pt modelId="{6265AD46-A5AB-41C7-8B73-25FD61CE5BB0}" type="pres">
      <dgm:prSet presAssocID="{385A3D56-8062-4E29-9A99-B5C9F1B7E010}" presName="sibTrans" presStyleCnt="0"/>
      <dgm:spPr/>
    </dgm:pt>
    <dgm:pt modelId="{32BFA78D-1F0B-44DA-A9F9-38713A098192}" type="pres">
      <dgm:prSet presAssocID="{1D2FCE43-5E0A-4C13-91CE-59F0BEA2C79B}" presName="node" presStyleLbl="node1" presStyleIdx="1" presStyleCnt="6">
        <dgm:presLayoutVars>
          <dgm:bulletEnabled val="1"/>
        </dgm:presLayoutVars>
      </dgm:prSet>
      <dgm:spPr/>
      <dgm:t>
        <a:bodyPr/>
        <a:lstStyle/>
        <a:p>
          <a:endParaRPr lang="en-US"/>
        </a:p>
      </dgm:t>
    </dgm:pt>
    <dgm:pt modelId="{768931B4-C213-4576-931D-9DCF992596B4}" type="pres">
      <dgm:prSet presAssocID="{EB0F77F1-0236-4EE6-B0CE-0A1CDC3D2DF7}" presName="sibTrans" presStyleCnt="0"/>
      <dgm:spPr/>
    </dgm:pt>
    <dgm:pt modelId="{405C4E04-48F3-4A69-8C10-140FBA15F30A}" type="pres">
      <dgm:prSet presAssocID="{CE1CC929-53A4-4697-8EDD-586923257B6E}" presName="node" presStyleLbl="node1" presStyleIdx="2" presStyleCnt="6">
        <dgm:presLayoutVars>
          <dgm:bulletEnabled val="1"/>
        </dgm:presLayoutVars>
      </dgm:prSet>
      <dgm:spPr/>
      <dgm:t>
        <a:bodyPr/>
        <a:lstStyle/>
        <a:p>
          <a:endParaRPr lang="en-US"/>
        </a:p>
      </dgm:t>
    </dgm:pt>
    <dgm:pt modelId="{0959EC18-DB67-4C3F-8D8E-C0D714DF074A}" type="pres">
      <dgm:prSet presAssocID="{EB639225-94FA-4D38-9267-920E0F8AEB34}" presName="sibTrans" presStyleCnt="0"/>
      <dgm:spPr/>
    </dgm:pt>
    <dgm:pt modelId="{677C78B2-BA26-4844-B4B6-8087075BC406}" type="pres">
      <dgm:prSet presAssocID="{8C6AEB17-9697-4C2E-B129-3E612F224670}" presName="node" presStyleLbl="node1" presStyleIdx="3" presStyleCnt="6">
        <dgm:presLayoutVars>
          <dgm:bulletEnabled val="1"/>
        </dgm:presLayoutVars>
      </dgm:prSet>
      <dgm:spPr/>
      <dgm:t>
        <a:bodyPr/>
        <a:lstStyle/>
        <a:p>
          <a:endParaRPr lang="en-US"/>
        </a:p>
      </dgm:t>
    </dgm:pt>
    <dgm:pt modelId="{12B41400-2591-4C45-9115-6A9BEBC3FBD4}" type="pres">
      <dgm:prSet presAssocID="{B7EF42D9-EE0B-4AC8-8039-5F657E459A1F}" presName="sibTrans" presStyleCnt="0"/>
      <dgm:spPr/>
    </dgm:pt>
    <dgm:pt modelId="{B1383DA0-C50A-47DE-8B52-BA9E52E7FFC4}" type="pres">
      <dgm:prSet presAssocID="{2998596D-E309-4339-AE89-8A9968F1F6E8}" presName="node" presStyleLbl="node1" presStyleIdx="4" presStyleCnt="6">
        <dgm:presLayoutVars>
          <dgm:bulletEnabled val="1"/>
        </dgm:presLayoutVars>
      </dgm:prSet>
      <dgm:spPr/>
      <dgm:t>
        <a:bodyPr/>
        <a:lstStyle/>
        <a:p>
          <a:endParaRPr lang="en-US"/>
        </a:p>
      </dgm:t>
    </dgm:pt>
    <dgm:pt modelId="{087B86F3-2C6F-4238-979C-C2CA073AC26B}" type="pres">
      <dgm:prSet presAssocID="{4ABD987E-12DC-4B2F-A03C-EB0EE625CF8D}" presName="sibTrans" presStyleCnt="0"/>
      <dgm:spPr/>
    </dgm:pt>
    <dgm:pt modelId="{E4882FD6-A348-484E-BC3B-1F2DDD7DD319}" type="pres">
      <dgm:prSet presAssocID="{8DB4AD68-F01F-41C6-8A96-725EA95842EE}" presName="node" presStyleLbl="node1" presStyleIdx="5" presStyleCnt="6">
        <dgm:presLayoutVars>
          <dgm:bulletEnabled val="1"/>
        </dgm:presLayoutVars>
      </dgm:prSet>
      <dgm:spPr/>
      <dgm:t>
        <a:bodyPr/>
        <a:lstStyle/>
        <a:p>
          <a:endParaRPr lang="en-US"/>
        </a:p>
      </dgm:t>
    </dgm:pt>
  </dgm:ptLst>
  <dgm:cxnLst>
    <dgm:cxn modelId="{4191C320-9071-4B2D-9509-AD27CEC36523}" type="presOf" srcId="{2998596D-E309-4339-AE89-8A9968F1F6E8}" destId="{B1383DA0-C50A-47DE-8B52-BA9E52E7FFC4}" srcOrd="0" destOrd="0" presId="urn:microsoft.com/office/officeart/2005/8/layout/default"/>
    <dgm:cxn modelId="{926E60B8-7A9E-41AE-BAE0-05D340DA58EB}" srcId="{DBADBAAA-6A97-49F6-8509-5917EB37E832}" destId="{509D3BF4-A3E3-414C-8FEF-A43FBD1C40C5}" srcOrd="0" destOrd="0" parTransId="{DB33C645-963A-4F1B-9B54-0914C9F970EF}" sibTransId="{385A3D56-8062-4E29-9A99-B5C9F1B7E010}"/>
    <dgm:cxn modelId="{D53EC44A-CF24-4D0C-9CBD-DBBECF4EF93E}" srcId="{DBADBAAA-6A97-49F6-8509-5917EB37E832}" destId="{8C6AEB17-9697-4C2E-B129-3E612F224670}" srcOrd="3" destOrd="0" parTransId="{0E97F38F-AD70-473E-8E38-CFB4326B2677}" sibTransId="{B7EF42D9-EE0B-4AC8-8039-5F657E459A1F}"/>
    <dgm:cxn modelId="{0EAAF5B8-8CBE-4F31-A215-CAF87DB91616}" type="presOf" srcId="{8C6AEB17-9697-4C2E-B129-3E612F224670}" destId="{677C78B2-BA26-4844-B4B6-8087075BC406}" srcOrd="0" destOrd="0" presId="urn:microsoft.com/office/officeart/2005/8/layout/default"/>
    <dgm:cxn modelId="{16F3AD27-E264-49BA-B913-ACACEEFEE0DB}" srcId="{DBADBAAA-6A97-49F6-8509-5917EB37E832}" destId="{8DB4AD68-F01F-41C6-8A96-725EA95842EE}" srcOrd="5" destOrd="0" parTransId="{D600C07B-7860-4E8A-8D66-98ED415F45F7}" sibTransId="{BEF7DFA3-85F5-466F-821B-9B858B8925F1}"/>
    <dgm:cxn modelId="{49CD423C-7F02-4B1B-87FC-F3380637F58A}" srcId="{DBADBAAA-6A97-49F6-8509-5917EB37E832}" destId="{1D2FCE43-5E0A-4C13-91CE-59F0BEA2C79B}" srcOrd="1" destOrd="0" parTransId="{ED8B261B-5A5B-4D59-8DF1-6082CB405949}" sibTransId="{EB0F77F1-0236-4EE6-B0CE-0A1CDC3D2DF7}"/>
    <dgm:cxn modelId="{DAF4D3FD-5808-4344-9962-1101CCA67990}" srcId="{DBADBAAA-6A97-49F6-8509-5917EB37E832}" destId="{2998596D-E309-4339-AE89-8A9968F1F6E8}" srcOrd="4" destOrd="0" parTransId="{7A5DAE19-9331-4554-95DD-54CB82AE431B}" sibTransId="{4ABD987E-12DC-4B2F-A03C-EB0EE625CF8D}"/>
    <dgm:cxn modelId="{8DA8C68A-E596-48B0-ADEC-C63609809115}" type="presOf" srcId="{509D3BF4-A3E3-414C-8FEF-A43FBD1C40C5}" destId="{7318BF34-8ECB-4975-9D78-1209E250195B}" srcOrd="0" destOrd="0" presId="urn:microsoft.com/office/officeart/2005/8/layout/default"/>
    <dgm:cxn modelId="{24BF4911-E5E7-4340-BC98-62542C3C7C73}" type="presOf" srcId="{1D2FCE43-5E0A-4C13-91CE-59F0BEA2C79B}" destId="{32BFA78D-1F0B-44DA-A9F9-38713A098192}" srcOrd="0" destOrd="0" presId="urn:microsoft.com/office/officeart/2005/8/layout/default"/>
    <dgm:cxn modelId="{116D0AC1-9B76-4DF1-9182-FA737782CFF5}" type="presOf" srcId="{DBADBAAA-6A97-49F6-8509-5917EB37E832}" destId="{47BE0355-28D1-4DAD-B907-CBB3A902B295}" srcOrd="0" destOrd="0" presId="urn:microsoft.com/office/officeart/2005/8/layout/default"/>
    <dgm:cxn modelId="{DD122FD9-225D-4271-9458-7A636C83622A}" srcId="{DBADBAAA-6A97-49F6-8509-5917EB37E832}" destId="{CE1CC929-53A4-4697-8EDD-586923257B6E}" srcOrd="2" destOrd="0" parTransId="{5F7C4AAE-8E1F-487F-82E4-E089262EBD47}" sibTransId="{EB639225-94FA-4D38-9267-920E0F8AEB34}"/>
    <dgm:cxn modelId="{C88A939B-F605-4782-BB27-9A02F77031C3}" type="presOf" srcId="{CE1CC929-53A4-4697-8EDD-586923257B6E}" destId="{405C4E04-48F3-4A69-8C10-140FBA15F30A}" srcOrd="0" destOrd="0" presId="urn:microsoft.com/office/officeart/2005/8/layout/default"/>
    <dgm:cxn modelId="{EA30C9B1-A0D6-49DF-A004-BFDB6A5477F2}" type="presOf" srcId="{8DB4AD68-F01F-41C6-8A96-725EA95842EE}" destId="{E4882FD6-A348-484E-BC3B-1F2DDD7DD319}" srcOrd="0" destOrd="0" presId="urn:microsoft.com/office/officeart/2005/8/layout/default"/>
    <dgm:cxn modelId="{2DA1A0FA-1F62-4F61-AB4D-C063943AC593}" type="presParOf" srcId="{47BE0355-28D1-4DAD-B907-CBB3A902B295}" destId="{7318BF34-8ECB-4975-9D78-1209E250195B}" srcOrd="0" destOrd="0" presId="urn:microsoft.com/office/officeart/2005/8/layout/default"/>
    <dgm:cxn modelId="{7B5A7E12-5AD4-4149-B14D-79B6811FBEBC}" type="presParOf" srcId="{47BE0355-28D1-4DAD-B907-CBB3A902B295}" destId="{6265AD46-A5AB-41C7-8B73-25FD61CE5BB0}" srcOrd="1" destOrd="0" presId="urn:microsoft.com/office/officeart/2005/8/layout/default"/>
    <dgm:cxn modelId="{9E375AD8-2BAD-41BD-91CD-8520981F86F8}" type="presParOf" srcId="{47BE0355-28D1-4DAD-B907-CBB3A902B295}" destId="{32BFA78D-1F0B-44DA-A9F9-38713A098192}" srcOrd="2" destOrd="0" presId="urn:microsoft.com/office/officeart/2005/8/layout/default"/>
    <dgm:cxn modelId="{0B9B8113-4395-4D50-AC26-18AE00F7B250}" type="presParOf" srcId="{47BE0355-28D1-4DAD-B907-CBB3A902B295}" destId="{768931B4-C213-4576-931D-9DCF992596B4}" srcOrd="3" destOrd="0" presId="urn:microsoft.com/office/officeart/2005/8/layout/default"/>
    <dgm:cxn modelId="{62B40718-1C52-477C-A851-D66EA401240C}" type="presParOf" srcId="{47BE0355-28D1-4DAD-B907-CBB3A902B295}" destId="{405C4E04-48F3-4A69-8C10-140FBA15F30A}" srcOrd="4" destOrd="0" presId="urn:microsoft.com/office/officeart/2005/8/layout/default"/>
    <dgm:cxn modelId="{966DD019-B50D-49C9-9127-32208D6D9CA0}" type="presParOf" srcId="{47BE0355-28D1-4DAD-B907-CBB3A902B295}" destId="{0959EC18-DB67-4C3F-8D8E-C0D714DF074A}" srcOrd="5" destOrd="0" presId="urn:microsoft.com/office/officeart/2005/8/layout/default"/>
    <dgm:cxn modelId="{91BAE736-4446-4920-9B3C-BAF30A4B8EE6}" type="presParOf" srcId="{47BE0355-28D1-4DAD-B907-CBB3A902B295}" destId="{677C78B2-BA26-4844-B4B6-8087075BC406}" srcOrd="6" destOrd="0" presId="urn:microsoft.com/office/officeart/2005/8/layout/default"/>
    <dgm:cxn modelId="{853B0179-2BBC-4B0E-807C-45FFEF0C8A40}" type="presParOf" srcId="{47BE0355-28D1-4DAD-B907-CBB3A902B295}" destId="{12B41400-2591-4C45-9115-6A9BEBC3FBD4}" srcOrd="7" destOrd="0" presId="urn:microsoft.com/office/officeart/2005/8/layout/default"/>
    <dgm:cxn modelId="{E57CDB63-E58C-4F45-87AF-B2F3199BAA50}" type="presParOf" srcId="{47BE0355-28D1-4DAD-B907-CBB3A902B295}" destId="{B1383DA0-C50A-47DE-8B52-BA9E52E7FFC4}" srcOrd="8" destOrd="0" presId="urn:microsoft.com/office/officeart/2005/8/layout/default"/>
    <dgm:cxn modelId="{C22B756A-FBEC-4E13-A127-57000DCF9291}" type="presParOf" srcId="{47BE0355-28D1-4DAD-B907-CBB3A902B295}" destId="{087B86F3-2C6F-4238-979C-C2CA073AC26B}" srcOrd="9" destOrd="0" presId="urn:microsoft.com/office/officeart/2005/8/layout/default"/>
    <dgm:cxn modelId="{E411759B-6DDD-4394-8FF3-B1C50C67F562}" type="presParOf" srcId="{47BE0355-28D1-4DAD-B907-CBB3A902B295}" destId="{E4882FD6-A348-484E-BC3B-1F2DDD7DD31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8BF34-8ECB-4975-9D78-1209E250195B}">
      <dsp:nvSpPr>
        <dsp:cNvPr id="0" name=""/>
        <dsp:cNvSpPr/>
      </dsp:nvSpPr>
      <dsp:spPr>
        <a:xfrm>
          <a:off x="0" y="530625"/>
          <a:ext cx="1707696" cy="10246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Cognitive science</a:t>
          </a:r>
          <a:endParaRPr lang="en-US" sz="1700" kern="1200" dirty="0"/>
        </a:p>
      </dsp:txBody>
      <dsp:txXfrm>
        <a:off x="0" y="530625"/>
        <a:ext cx="1707696" cy="1024617"/>
      </dsp:txXfrm>
    </dsp:sp>
    <dsp:sp modelId="{32BFA78D-1F0B-44DA-A9F9-38713A098192}">
      <dsp:nvSpPr>
        <dsp:cNvPr id="0" name=""/>
        <dsp:cNvSpPr/>
      </dsp:nvSpPr>
      <dsp:spPr>
        <a:xfrm>
          <a:off x="1878466" y="530625"/>
          <a:ext cx="1707696" cy="1024617"/>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Learning theory</a:t>
          </a:r>
          <a:endParaRPr lang="en-US" sz="1700" kern="1200" dirty="0"/>
        </a:p>
      </dsp:txBody>
      <dsp:txXfrm>
        <a:off x="1878466" y="530625"/>
        <a:ext cx="1707696" cy="1024617"/>
      </dsp:txXfrm>
    </dsp:sp>
    <dsp:sp modelId="{405C4E04-48F3-4A69-8C10-140FBA15F30A}">
      <dsp:nvSpPr>
        <dsp:cNvPr id="0" name=""/>
        <dsp:cNvSpPr/>
      </dsp:nvSpPr>
      <dsp:spPr>
        <a:xfrm>
          <a:off x="3756932" y="530625"/>
          <a:ext cx="1707696" cy="1024617"/>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Cognitive neuroscience</a:t>
          </a:r>
          <a:endParaRPr lang="en-US" sz="1700" kern="1200" dirty="0"/>
        </a:p>
      </dsp:txBody>
      <dsp:txXfrm>
        <a:off x="3756932" y="530625"/>
        <a:ext cx="1707696" cy="1024617"/>
      </dsp:txXfrm>
    </dsp:sp>
    <dsp:sp modelId="{677C78B2-BA26-4844-B4B6-8087075BC406}">
      <dsp:nvSpPr>
        <dsp:cNvPr id="0" name=""/>
        <dsp:cNvSpPr/>
      </dsp:nvSpPr>
      <dsp:spPr>
        <a:xfrm>
          <a:off x="0" y="1726012"/>
          <a:ext cx="1707696" cy="1024617"/>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Educational psychology</a:t>
          </a:r>
          <a:endParaRPr lang="en-US" sz="1700" kern="1200" dirty="0"/>
        </a:p>
      </dsp:txBody>
      <dsp:txXfrm>
        <a:off x="0" y="1726012"/>
        <a:ext cx="1707696" cy="1024617"/>
      </dsp:txXfrm>
    </dsp:sp>
    <dsp:sp modelId="{B1383DA0-C50A-47DE-8B52-BA9E52E7FFC4}">
      <dsp:nvSpPr>
        <dsp:cNvPr id="0" name=""/>
        <dsp:cNvSpPr/>
      </dsp:nvSpPr>
      <dsp:spPr>
        <a:xfrm>
          <a:off x="1878466" y="1726012"/>
          <a:ext cx="1707696" cy="1024617"/>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Workforce development and adult learning</a:t>
          </a:r>
          <a:endParaRPr lang="en-US" sz="1700" kern="1200" dirty="0"/>
        </a:p>
      </dsp:txBody>
      <dsp:txXfrm>
        <a:off x="1878466" y="1726012"/>
        <a:ext cx="1707696" cy="1024617"/>
      </dsp:txXfrm>
    </dsp:sp>
    <dsp:sp modelId="{E4882FD6-A348-484E-BC3B-1F2DDD7DD319}">
      <dsp:nvSpPr>
        <dsp:cNvPr id="0" name=""/>
        <dsp:cNvSpPr/>
      </dsp:nvSpPr>
      <dsp:spPr>
        <a:xfrm>
          <a:off x="3756932" y="1726012"/>
          <a:ext cx="1707696" cy="102461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Calibri" panose="020F0502020204030204" pitchFamily="34" charset="0"/>
              <a:cs typeface="Calibri" panose="020F0502020204030204" pitchFamily="34" charset="0"/>
            </a:rPr>
            <a:t>Education technology</a:t>
          </a:r>
          <a:endParaRPr lang="en-US" sz="1700" kern="1200" dirty="0"/>
        </a:p>
      </dsp:txBody>
      <dsp:txXfrm>
        <a:off x="3756932" y="1726012"/>
        <a:ext cx="1707696" cy="10246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1"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t"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2"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defTabSz="931863" eaLnBrk="0" hangingPunct="0">
              <a:defRPr sz="1200">
                <a:solidFill>
                  <a:schemeClr val="tx1"/>
                </a:solidFill>
                <a:latin typeface="Verdana" pitchFamily="34" charset="0"/>
                <a:ea typeface="+mn-ea"/>
                <a:cs typeface="+mn-cs"/>
              </a:defRPr>
            </a:lvl1pPr>
          </a:lstStyle>
          <a:p>
            <a:pPr>
              <a:defRPr/>
            </a:pPr>
            <a:endParaRPr lang="en-US" altLang="en-US"/>
          </a:p>
        </p:txBody>
      </p:sp>
      <p:sp>
        <p:nvSpPr>
          <p:cNvPr id="43013"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68" tIns="46585" rIns="93168" bIns="46585" numCol="1" anchor="b" anchorCtr="0" compatLnSpc="1">
            <a:prstTxWarp prst="textNoShape">
              <a:avLst/>
            </a:prstTxWarp>
          </a:bodyPr>
          <a:lstStyle>
            <a:lvl1pPr algn="r" defTabSz="931863" eaLnBrk="0" hangingPunct="0">
              <a:defRPr sz="1200">
                <a:solidFill>
                  <a:schemeClr val="tx1"/>
                </a:solidFill>
                <a:latin typeface="Verdana" pitchFamily="34" charset="0"/>
                <a:ea typeface="+mn-ea"/>
                <a:cs typeface="+mn-cs"/>
              </a:defRPr>
            </a:lvl1pPr>
          </a:lstStyle>
          <a:p>
            <a:pPr>
              <a:defRPr/>
            </a:pPr>
            <a:fld id="{1935A3AC-F3CD-714E-83A8-B6D6836302AB}" type="slidenum">
              <a:rPr lang="en-US" altLang="en-US"/>
              <a:pPr>
                <a:defRPr/>
              </a:pPr>
              <a:t>‹#›</a:t>
            </a:fld>
            <a:endParaRPr lang="en-US" altLang="en-US"/>
          </a:p>
        </p:txBody>
      </p:sp>
    </p:spTree>
    <p:extLst>
      <p:ext uri="{BB962C8B-B14F-4D97-AF65-F5344CB8AC3E}">
        <p14:creationId xmlns:p14="http://schemas.microsoft.com/office/powerpoint/2010/main" val="93082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atin typeface="Verdana" pitchFamily="34" charset="0"/>
                <a:ea typeface="+mn-ea"/>
                <a:cs typeface="+mn-cs"/>
              </a:defRPr>
            </a:lvl1pPr>
          </a:lstStyle>
          <a:p>
            <a:pPr>
              <a:defRPr/>
            </a:pPr>
            <a:endParaRPr lang="en-US" altLang="en-US"/>
          </a:p>
        </p:txBody>
      </p:sp>
      <p:sp>
        <p:nvSpPr>
          <p:cNvPr id="69635" name="Rectangle 1027"/>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atin typeface="Verdana" pitchFamily="34" charset="0"/>
                <a:ea typeface="+mn-ea"/>
                <a:cs typeface="+mn-cs"/>
              </a:defRPr>
            </a:lvl1pPr>
          </a:lstStyle>
          <a:p>
            <a:pPr>
              <a:defRPr/>
            </a:pPr>
            <a:endParaRPr lang="en-US" altLang="en-US"/>
          </a:p>
        </p:txBody>
      </p:sp>
      <p:sp>
        <p:nvSpPr>
          <p:cNvPr id="5124" name="Rectangle 1028"/>
          <p:cNvSpPr>
            <a:spLocks noGrp="1" noRot="1" noChangeAspect="1" noChangeArrowheads="1" noTextEdit="1"/>
          </p:cNvSpPr>
          <p:nvPr>
            <p:ph type="sldImg" idx="2"/>
          </p:nvPr>
        </p:nvSpPr>
        <p:spPr bwMode="auto">
          <a:xfrm>
            <a:off x="390525" y="685800"/>
            <a:ext cx="6229350" cy="35052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69637" name="Rectangle 1029"/>
          <p:cNvSpPr>
            <a:spLocks noGrp="1" noChangeArrowheads="1"/>
          </p:cNvSpPr>
          <p:nvPr>
            <p:ph type="body" sz="quarter" idx="3"/>
          </p:nvPr>
        </p:nvSpPr>
        <p:spPr bwMode="auto">
          <a:xfrm>
            <a:off x="914400" y="4419600"/>
            <a:ext cx="518160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9638" name="Rectangle 1030"/>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atin typeface="Verdana" pitchFamily="34" charset="0"/>
                <a:ea typeface="+mn-ea"/>
                <a:cs typeface="+mn-cs"/>
              </a:defRPr>
            </a:lvl1pPr>
          </a:lstStyle>
          <a:p>
            <a:pPr>
              <a:defRPr/>
            </a:pPr>
            <a:endParaRPr lang="en-US" altLang="en-US"/>
          </a:p>
        </p:txBody>
      </p:sp>
      <p:sp>
        <p:nvSpPr>
          <p:cNvPr id="69639" name="Rectangle 1031"/>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atin typeface="Verdana" pitchFamily="34" charset="0"/>
                <a:ea typeface="+mn-ea"/>
                <a:cs typeface="+mn-cs"/>
              </a:defRPr>
            </a:lvl1pPr>
          </a:lstStyle>
          <a:p>
            <a:pPr>
              <a:defRPr/>
            </a:pPr>
            <a:fld id="{AB44ADC1-BC10-9F44-BF98-A50AD96B784C}" type="slidenum">
              <a:rPr lang="en-US" altLang="en-US"/>
              <a:pPr>
                <a:defRPr/>
              </a:pPr>
              <a:t>‹#›</a:t>
            </a:fld>
            <a:endParaRPr lang="en-US" altLang="en-US"/>
          </a:p>
        </p:txBody>
      </p:sp>
    </p:spTree>
    <p:extLst>
      <p:ext uri="{BB962C8B-B14F-4D97-AF65-F5344CB8AC3E}">
        <p14:creationId xmlns:p14="http://schemas.microsoft.com/office/powerpoint/2010/main" val="3627650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44ADC1-BC10-9F44-BF98-A50AD96B784C}" type="slidenum">
              <a:rPr lang="en-US" altLang="en-US" smtClean="0"/>
              <a:pPr>
                <a:defRPr/>
              </a:pPr>
              <a:t>1</a:t>
            </a:fld>
            <a:endParaRPr lang="en-US" altLang="en-US"/>
          </a:p>
        </p:txBody>
      </p:sp>
    </p:spTree>
    <p:extLst>
      <p:ext uri="{BB962C8B-B14F-4D97-AF65-F5344CB8AC3E}">
        <p14:creationId xmlns:p14="http://schemas.microsoft.com/office/powerpoint/2010/main" val="217289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Geneva" charset="0"/>
                <a:cs typeface="Geneva" charset="0"/>
              </a:rPr>
              <a:t>Among the topics on which further research is needed are whether a technology is well suited to the ecological learning niche in which it may be used, the effects of engagement in self-selected online activities on academic learning, and ways to improve the suite of learning technologies available.</a:t>
            </a:r>
          </a:p>
          <a:p>
            <a:endParaRPr lang="en-US" dirty="0"/>
          </a:p>
        </p:txBody>
      </p:sp>
      <p:sp>
        <p:nvSpPr>
          <p:cNvPr id="4" name="Slide Number Placeholder 3"/>
          <p:cNvSpPr>
            <a:spLocks noGrp="1"/>
          </p:cNvSpPr>
          <p:nvPr>
            <p:ph type="sldNum" sz="quarter" idx="10"/>
          </p:nvPr>
        </p:nvSpPr>
        <p:spPr/>
        <p:txBody>
          <a:bodyPr/>
          <a:lstStyle/>
          <a:p>
            <a:pPr>
              <a:defRPr/>
            </a:pPr>
            <a:fld id="{AB44ADC1-BC10-9F44-BF98-A50AD96B784C}" type="slidenum">
              <a:rPr lang="en-US" altLang="en-US" smtClean="0"/>
              <a:pPr>
                <a:defRPr/>
              </a:pPr>
              <a:t>18</a:t>
            </a:fld>
            <a:endParaRPr lang="en-US" altLang="en-US"/>
          </a:p>
        </p:txBody>
      </p:sp>
    </p:spTree>
    <p:extLst>
      <p:ext uri="{BB962C8B-B14F-4D97-AF65-F5344CB8AC3E}">
        <p14:creationId xmlns:p14="http://schemas.microsoft.com/office/powerpoint/2010/main" val="297789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NAS is not a federal governmental agency</a:t>
            </a:r>
          </a:p>
          <a:p>
            <a:r>
              <a:rPr lang="en-US" altLang="en-US" smtClean="0">
                <a:latin typeface="Times" panose="02020603050405020304" pitchFamily="18" charset="0"/>
              </a:rPr>
              <a:t>Work based on experts and evidence</a:t>
            </a:r>
          </a:p>
        </p:txBody>
      </p:sp>
    </p:spTree>
    <p:extLst>
      <p:ext uri="{BB962C8B-B14F-4D97-AF65-F5344CB8AC3E}">
        <p14:creationId xmlns:p14="http://schemas.microsoft.com/office/powerpoint/2010/main" val="56293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44ADC1-BC10-9F44-BF98-A50AD96B784C}" type="slidenum">
              <a:rPr lang="en-US" altLang="en-US" smtClean="0"/>
              <a:pPr>
                <a:defRPr/>
              </a:pPr>
              <a:t>3</a:t>
            </a:fld>
            <a:endParaRPr lang="en-US" altLang="en-US"/>
          </a:p>
        </p:txBody>
      </p:sp>
    </p:spTree>
    <p:extLst>
      <p:ext uri="{BB962C8B-B14F-4D97-AF65-F5344CB8AC3E}">
        <p14:creationId xmlns:p14="http://schemas.microsoft.com/office/powerpoint/2010/main" val="151442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44ADC1-BC10-9F44-BF98-A50AD96B784C}" type="slidenum">
              <a:rPr lang="en-US" altLang="en-US" smtClean="0"/>
              <a:pPr>
                <a:defRPr/>
              </a:pPr>
              <a:t>4</a:t>
            </a:fld>
            <a:endParaRPr lang="en-US" altLang="en-US"/>
          </a:p>
        </p:txBody>
      </p:sp>
    </p:spTree>
    <p:extLst>
      <p:ext uri="{BB962C8B-B14F-4D97-AF65-F5344CB8AC3E}">
        <p14:creationId xmlns:p14="http://schemas.microsoft.com/office/powerpoint/2010/main" val="227159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Geneva" charset="0"/>
                <a:cs typeface="Geneva" charset="0"/>
              </a:rPr>
              <a:t>Learners function within complex developmental, cognitive, physical, social, and cultural systems. Research and theory from diverse fields have contributed to an evolving understanding that all learners grow and learn in culturally defined ways in culturally defined contexts. While humans share basic brain structures and processes, as well as fundamental experiences such as relationships with family, age-related stages, and many more, each of these phenomena are shaped by an individual’s precise experiences. Learning does not happen in the same way for all people because cultural influences are influential from the beginning of life. These ideas about the intertwining of learning and culture have been reinforced by research on many facets of learning and development. </a:t>
            </a:r>
            <a:endParaRPr lang="en-US" dirty="0"/>
          </a:p>
        </p:txBody>
      </p:sp>
      <p:sp>
        <p:nvSpPr>
          <p:cNvPr id="4" name="Slide Number Placeholder 3"/>
          <p:cNvSpPr>
            <a:spLocks noGrp="1"/>
          </p:cNvSpPr>
          <p:nvPr>
            <p:ph type="sldNum" sz="quarter" idx="10"/>
          </p:nvPr>
        </p:nvSpPr>
        <p:spPr/>
        <p:txBody>
          <a:bodyPr/>
          <a:lstStyle/>
          <a:p>
            <a:pPr>
              <a:defRPr/>
            </a:pPr>
            <a:fld id="{AB44ADC1-BC10-9F44-BF98-A50AD96B784C}" type="slidenum">
              <a:rPr lang="en-US" altLang="en-US" smtClean="0"/>
              <a:pPr>
                <a:defRPr/>
              </a:pPr>
              <a:t>7</a:t>
            </a:fld>
            <a:endParaRPr lang="en-US" altLang="en-US"/>
          </a:p>
        </p:txBody>
      </p:sp>
    </p:spTree>
    <p:extLst>
      <p:ext uri="{BB962C8B-B14F-4D97-AF65-F5344CB8AC3E}">
        <p14:creationId xmlns:p14="http://schemas.microsoft.com/office/powerpoint/2010/main" val="171627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note</a:t>
            </a:r>
            <a:r>
              <a:rPr lang="en-US" baseline="0" dirty="0" smtClean="0"/>
              <a:t> that we ALL have culture. Sometimes it gets talked about as only those weird people have culture. When you are a member of the dominant culture your own cultural practices, beliefs, activities can become invisible. You can come to think well, what I do is just the norm and those “other” people are the ones who have culture. In early days of exploration and colonization this is the frame that many Europeans brought to understanding the other people they encountered. </a:t>
            </a:r>
          </a:p>
          <a:p>
            <a:endParaRPr lang="en-US" baseline="0" dirty="0" smtClean="0"/>
          </a:p>
          <a:p>
            <a:r>
              <a:rPr lang="en-US" baseline="0" dirty="0" smtClean="0"/>
              <a:t>Really struck home to me when I was having a conversation with a colleague from Puerto Rico and mentioned I was organizing a family reunion one summer. He knows I’m a white woman from the Midwest. He said, slightly tongue in cheek, “so, do you guys have </a:t>
            </a:r>
            <a:r>
              <a:rPr lang="en-US" baseline="0" dirty="0" err="1" smtClean="0"/>
              <a:t>jello</a:t>
            </a:r>
            <a:r>
              <a:rPr lang="en-US" baseline="0" dirty="0" smtClean="0"/>
              <a:t> with marshmallows, and potato salad, and play corn hole and all that?”  I had to laugh because, yep, that’s pretty much exactly what we were going to do. He had totally nailed some of our cultural practices.</a:t>
            </a:r>
            <a:endParaRPr lang="en-US" dirty="0"/>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8</a:t>
            </a:fld>
            <a:endParaRPr lang="en-US" altLang="en-US"/>
          </a:p>
        </p:txBody>
      </p:sp>
    </p:spTree>
    <p:extLst>
      <p:ext uri="{BB962C8B-B14F-4D97-AF65-F5344CB8AC3E}">
        <p14:creationId xmlns:p14="http://schemas.microsoft.com/office/powerpoint/2010/main" val="179013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44ADC1-BC10-9F44-BF98-A50AD96B784C}" type="slidenum">
              <a:rPr lang="en-US" altLang="en-US" smtClean="0"/>
              <a:pPr>
                <a:defRPr/>
              </a:pPr>
              <a:t>9</a:t>
            </a:fld>
            <a:endParaRPr lang="en-US" altLang="en-US"/>
          </a:p>
        </p:txBody>
      </p:sp>
    </p:spTree>
    <p:extLst>
      <p:ext uri="{BB962C8B-B14F-4D97-AF65-F5344CB8AC3E}">
        <p14:creationId xmlns:p14="http://schemas.microsoft.com/office/powerpoint/2010/main" val="2067261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Conscious learning requires sustained effort. To learn intentionally, people must </a:t>
            </a:r>
            <a:r>
              <a:rPr lang="en-US" i="1" dirty="0">
                <a:effectLst/>
              </a:rPr>
              <a:t>want</a:t>
            </a:r>
            <a:r>
              <a:rPr lang="en-US" dirty="0">
                <a:effectLst/>
              </a:rPr>
              <a:t> to learn and must see the value in accomplishing what is being asked of them. Numerous factors and circumstances influence an individual’s desire to learn and the decision to expend effort on learning. Engagement and intrinsic motivation develop and change over time; they are not properties of the individual or the environment alone, and they are strongly influenced by cultural and developmental processes. </a:t>
            </a:r>
          </a:p>
          <a:p>
            <a:endParaRPr lang="en-US" dirty="0"/>
          </a:p>
        </p:txBody>
      </p:sp>
      <p:sp>
        <p:nvSpPr>
          <p:cNvPr id="4" name="Slide Number Placeholder 3"/>
          <p:cNvSpPr>
            <a:spLocks noGrp="1"/>
          </p:cNvSpPr>
          <p:nvPr>
            <p:ph type="sldNum" sz="quarter" idx="10"/>
          </p:nvPr>
        </p:nvSpPr>
        <p:spPr/>
        <p:txBody>
          <a:bodyPr/>
          <a:lstStyle/>
          <a:p>
            <a:pPr>
              <a:defRPr/>
            </a:pPr>
            <a:fld id="{AB44ADC1-BC10-9F44-BF98-A50AD96B784C}" type="slidenum">
              <a:rPr lang="en-US" altLang="en-US" smtClean="0"/>
              <a:pPr>
                <a:defRPr/>
              </a:pPr>
              <a:t>11</a:t>
            </a:fld>
            <a:endParaRPr lang="en-US" altLang="en-US"/>
          </a:p>
        </p:txBody>
      </p:sp>
    </p:spTree>
    <p:extLst>
      <p:ext uri="{BB962C8B-B14F-4D97-AF65-F5344CB8AC3E}">
        <p14:creationId xmlns:p14="http://schemas.microsoft.com/office/powerpoint/2010/main" val="51066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Geneva" charset="0"/>
                <a:cs typeface="Geneva" charset="0"/>
              </a:rPr>
              <a:t>We highlight four topics related to schooling. First, understanding of the cultural nature of learning and development means that what takes place in every classroom—the learning environment, the influence of educators, and all students’ experience of school—cannot be fully understood without attention to cultural influences. Second, there is a growing body of research that examines learning in academic content areas that can provide guidance to educators. Third, a part of what is accomplished when educators attend to the influences of culture on the classroom environment and the perspectives students bring to their learning is that learners are better supported in taking charge of their own learning. Many strategies for fostering specific types and functions of learning are primarily ways of supporting the learner in actively making progress and improvements for himself. Finally, assessing learning is a central part of education in school and can be informed by understanding how learning occurs.</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AB44ADC1-BC10-9F44-BF98-A50AD96B784C}" type="slidenum">
              <a:rPr lang="en-US" altLang="en-US" smtClean="0"/>
              <a:pPr>
                <a:defRPr/>
              </a:pPr>
              <a:t>12</a:t>
            </a:fld>
            <a:endParaRPr lang="en-US" altLang="en-US"/>
          </a:p>
        </p:txBody>
      </p:sp>
    </p:spTree>
    <p:extLst>
      <p:ext uri="{BB962C8B-B14F-4D97-AF65-F5344CB8AC3E}">
        <p14:creationId xmlns:p14="http://schemas.microsoft.com/office/powerpoint/2010/main" val="1717863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Division and graphic">
    <p:spTree>
      <p:nvGrpSpPr>
        <p:cNvPr id="1" name=""/>
        <p:cNvGrpSpPr/>
        <p:nvPr/>
      </p:nvGrpSpPr>
      <p:grpSpPr>
        <a:xfrm>
          <a:off x="0" y="0"/>
          <a:ext cx="0" cy="0"/>
          <a:chOff x="0" y="0"/>
          <a:chExt cx="0" cy="0"/>
        </a:xfrm>
      </p:grpSpPr>
      <p:pic>
        <p:nvPicPr>
          <p:cNvPr id="2" name="Picture 1" descr="030767 PPT 2017_16x9_orbits title_3840x2160.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0" y="1526286"/>
            <a:ext cx="8229600" cy="1830452"/>
          </a:xfrm>
          <a:prstGeom prst="rect">
            <a:avLst/>
          </a:prstGeom>
        </p:spPr>
        <p:txBody>
          <a:bodyPr/>
          <a:lstStyle>
            <a:lvl1pPr>
              <a:defRPr sz="4400">
                <a:latin typeface="Trebuchet MS" panose="020B0603020202020204" pitchFamily="34" charset="0"/>
              </a:defRPr>
            </a:lvl1pPr>
          </a:lstStyle>
          <a:p>
            <a:r>
              <a:rPr lang="en-US"/>
              <a:t>Click to edit Master title style</a:t>
            </a:r>
            <a:endParaRPr lang="en-US" dirty="0"/>
          </a:p>
        </p:txBody>
      </p:sp>
      <p:sp>
        <p:nvSpPr>
          <p:cNvPr id="3" name="Text Placeholder 2"/>
          <p:cNvSpPr>
            <a:spLocks noGrp="1"/>
          </p:cNvSpPr>
          <p:nvPr>
            <p:ph type="body" sz="quarter" idx="10"/>
          </p:nvPr>
        </p:nvSpPr>
        <p:spPr>
          <a:xfrm>
            <a:off x="0" y="967861"/>
            <a:ext cx="9144000" cy="369242"/>
          </a:xfrm>
          <a:prstGeom prst="rect">
            <a:avLst/>
          </a:prstGeom>
        </p:spPr>
        <p:txBody>
          <a:bodyPr vert="horz"/>
          <a:lstStyle>
            <a:lvl1pPr marL="0" indent="0" algn="ctr">
              <a:buFontTx/>
              <a:buNone/>
              <a:defRPr sz="2200" cap="all">
                <a:solidFill>
                  <a:srgbClr val="3A85B3"/>
                </a:solidFill>
                <a:latin typeface="Tw Cen MT"/>
              </a:defRPr>
            </a:lvl1pPr>
            <a:lvl2pPr marL="457200" indent="0" algn="ctr">
              <a:buFontTx/>
              <a:buNone/>
              <a:defRPr sz="2200" cap="all">
                <a:solidFill>
                  <a:srgbClr val="3A85B3"/>
                </a:solidFill>
                <a:latin typeface="Tw Cen MT"/>
              </a:defRPr>
            </a:lvl2pPr>
            <a:lvl3pPr marL="914400" indent="0" algn="ctr">
              <a:buFontTx/>
              <a:buNone/>
              <a:defRPr sz="2200" cap="all">
                <a:solidFill>
                  <a:srgbClr val="3A85B3"/>
                </a:solidFill>
                <a:latin typeface="Tw Cen MT"/>
              </a:defRPr>
            </a:lvl3pPr>
            <a:lvl4pPr marL="1371600" indent="0" algn="ctr">
              <a:buFontTx/>
              <a:buNone/>
              <a:defRPr sz="2200" cap="all">
                <a:solidFill>
                  <a:srgbClr val="3A85B3"/>
                </a:solidFill>
                <a:latin typeface="Tw Cen MT"/>
              </a:defRPr>
            </a:lvl4pPr>
            <a:lvl5pPr marL="1828800" indent="0" algn="ctr">
              <a:buFontTx/>
              <a:buNone/>
              <a:defRPr sz="2200" cap="all">
                <a:solidFill>
                  <a:srgbClr val="3A85B3"/>
                </a:solidFill>
                <a:latin typeface="Tw Cen MT"/>
              </a:defRPr>
            </a:lvl5pPr>
          </a:lstStyle>
          <a:p>
            <a:pPr lvl="0"/>
            <a:r>
              <a:rPr lang="en-US"/>
              <a:t>Edit Master text styles</a:t>
            </a:r>
          </a:p>
        </p:txBody>
      </p:sp>
    </p:spTree>
    <p:extLst>
      <p:ext uri="{BB962C8B-B14F-4D97-AF65-F5344CB8AC3E}">
        <p14:creationId xmlns:p14="http://schemas.microsoft.com/office/powerpoint/2010/main" val="98944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45858" y="1130400"/>
            <a:ext cx="8459369" cy="3171818"/>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671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45859" y="1130400"/>
            <a:ext cx="4118142" cy="3171818"/>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1"/>
          </p:nvPr>
        </p:nvSpPr>
        <p:spPr>
          <a:xfrm>
            <a:off x="4694400" y="1130400"/>
            <a:ext cx="4110827" cy="3171818"/>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736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45858" y="330080"/>
            <a:ext cx="8459369" cy="3972138"/>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22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44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74320"/>
            <a:ext cx="7520940" cy="41148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22960" y="825471"/>
            <a:ext cx="7520940" cy="26848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19140000">
            <a:off x="201613" y="4402932"/>
            <a:ext cx="2176462" cy="151210"/>
          </a:xfrm>
          <a:prstGeom prst="rect">
            <a:avLst/>
          </a:prstGeom>
        </p:spPr>
        <p:txBody>
          <a:bodyPr/>
          <a:lstStyle>
            <a:lvl1pPr>
              <a:defRPr>
                <a:cs typeface="Arial" pitchFamily="34" charset="0"/>
              </a:defRPr>
            </a:lvl1pPr>
          </a:lstStyle>
          <a:p>
            <a:pPr>
              <a:defRPr/>
            </a:pPr>
            <a:fld id="{46EA217B-1E22-4EE6-AB2C-715D19DD804F}" type="datetimeFigureOut">
              <a:rPr lang="en-US"/>
              <a:pPr>
                <a:defRPr/>
              </a:pPr>
              <a:t>1/24/2021</a:t>
            </a:fld>
            <a:endParaRPr lang="en-US" dirty="0"/>
          </a:p>
        </p:txBody>
      </p:sp>
      <p:sp>
        <p:nvSpPr>
          <p:cNvPr id="5" name="Footer Placeholder 4"/>
          <p:cNvSpPr>
            <a:spLocks noGrp="1"/>
          </p:cNvSpPr>
          <p:nvPr>
            <p:ph type="ftr" sz="quarter" idx="11"/>
          </p:nvPr>
        </p:nvSpPr>
        <p:spPr>
          <a:xfrm>
            <a:off x="3517900" y="4713685"/>
            <a:ext cx="4724400" cy="205978"/>
          </a:xfrm>
          <a:prstGeom prst="rect">
            <a:avLst/>
          </a:prstGeom>
        </p:spPr>
        <p:txBody>
          <a:bodyPr/>
          <a:lstStyle>
            <a:lvl1pPr>
              <a:defRPr>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8401050" y="4627960"/>
            <a:ext cx="503238" cy="377428"/>
          </a:xfrm>
          <a:prstGeom prst="ellipse">
            <a:avLst/>
          </a:prstGeom>
        </p:spPr>
        <p:txBody>
          <a:bodyPr/>
          <a:lstStyle>
            <a:lvl1pPr>
              <a:defRPr>
                <a:cs typeface="Arial" pitchFamily="34" charset="0"/>
              </a:defRPr>
            </a:lvl1pPr>
          </a:lstStyle>
          <a:p>
            <a:pPr>
              <a:defRPr/>
            </a:pPr>
            <a:fld id="{C2573D3B-E235-4B98-9D49-575BE01EF206}" type="slidenum">
              <a:rPr lang="en-US"/>
              <a:pPr>
                <a:defRPr/>
              </a:pPr>
              <a:t>‹#›</a:t>
            </a:fld>
            <a:endParaRPr lang="en-US" dirty="0"/>
          </a:p>
        </p:txBody>
      </p:sp>
    </p:spTree>
    <p:extLst>
      <p:ext uri="{BB962C8B-B14F-4D97-AF65-F5344CB8AC3E}">
        <p14:creationId xmlns:p14="http://schemas.microsoft.com/office/powerpoint/2010/main" val="198677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030767 PPT 2017_16x9_basic secondary_3840px.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4367212"/>
            <a:ext cx="9144000" cy="776288"/>
          </a:xfrm>
          <a:prstGeom prst="rect">
            <a:avLst/>
          </a:prstGeom>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4" r:id="rId4"/>
    <p:sldLayoutId id="2147483838" r:id="rId5"/>
    <p:sldLayoutId id="2147483839" r:id="rId6"/>
  </p:sldLayoutIdLst>
  <p:txStyles>
    <p:titleStyle>
      <a:lvl1pPr algn="ctr" rtl="0" eaLnBrk="1" fontAlgn="base" hangingPunct="1">
        <a:spcBef>
          <a:spcPct val="0"/>
        </a:spcBef>
        <a:spcAft>
          <a:spcPct val="0"/>
        </a:spcAft>
        <a:defRPr sz="4400" kern="1200">
          <a:solidFill>
            <a:schemeClr val="tx1"/>
          </a:solidFill>
          <a:latin typeface="Trebuchet MS"/>
          <a:ea typeface="Geneva" charset="0"/>
          <a:cs typeface="Trebuchet MS"/>
        </a:defRPr>
      </a:lvl1pPr>
      <a:lvl2pPr algn="ctr" rtl="0" eaLnBrk="1" fontAlgn="base" hangingPunct="1">
        <a:spcBef>
          <a:spcPct val="0"/>
        </a:spcBef>
        <a:spcAft>
          <a:spcPct val="0"/>
        </a:spcAft>
        <a:defRPr sz="4400">
          <a:solidFill>
            <a:schemeClr val="tx1"/>
          </a:solidFill>
          <a:latin typeface="Trebuchet MS" charset="0"/>
          <a:ea typeface="Geneva" charset="0"/>
          <a:cs typeface="Geneva" charset="0"/>
        </a:defRPr>
      </a:lvl2pPr>
      <a:lvl3pPr algn="ctr" rtl="0" eaLnBrk="1" fontAlgn="base" hangingPunct="1">
        <a:spcBef>
          <a:spcPct val="0"/>
        </a:spcBef>
        <a:spcAft>
          <a:spcPct val="0"/>
        </a:spcAft>
        <a:defRPr sz="4400">
          <a:solidFill>
            <a:schemeClr val="tx1"/>
          </a:solidFill>
          <a:latin typeface="Trebuchet MS" charset="0"/>
          <a:ea typeface="Geneva" charset="0"/>
          <a:cs typeface="Geneva" charset="0"/>
        </a:defRPr>
      </a:lvl3pPr>
      <a:lvl4pPr algn="ctr" rtl="0" eaLnBrk="1" fontAlgn="base" hangingPunct="1">
        <a:spcBef>
          <a:spcPct val="0"/>
        </a:spcBef>
        <a:spcAft>
          <a:spcPct val="0"/>
        </a:spcAft>
        <a:defRPr sz="4400">
          <a:solidFill>
            <a:schemeClr val="tx1"/>
          </a:solidFill>
          <a:latin typeface="Trebuchet MS" charset="0"/>
          <a:ea typeface="Geneva" charset="0"/>
          <a:cs typeface="Geneva" charset="0"/>
        </a:defRPr>
      </a:lvl4pPr>
      <a:lvl5pPr algn="ctr" rtl="0" eaLnBrk="1" fontAlgn="base" hangingPunct="1">
        <a:spcBef>
          <a:spcPct val="0"/>
        </a:spcBef>
        <a:spcAft>
          <a:spcPct val="0"/>
        </a:spcAft>
        <a:defRPr sz="4400">
          <a:solidFill>
            <a:schemeClr val="tx1"/>
          </a:solidFill>
          <a:latin typeface="Trebuchet MS" charset="0"/>
          <a:ea typeface="Geneva" charset="0"/>
          <a:cs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0418" y="1336676"/>
            <a:ext cx="7369339" cy="2740650"/>
          </a:xfrm>
          <a:prstGeom prst="rect">
            <a:avLst/>
          </a:prstGeom>
          <a:solidFill>
            <a:srgbClr val="FFFFFF">
              <a:alpha val="6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0" y="968375"/>
            <a:ext cx="9144000" cy="368300"/>
          </a:xfrm>
        </p:spPr>
        <p:txBody>
          <a:bodyPr/>
          <a:lstStyle/>
          <a:p>
            <a:pPr>
              <a:defRPr/>
            </a:pPr>
            <a:r>
              <a:rPr lang="en-US" sz="1400" kern="1000" spc="300" dirty="0">
                <a:solidFill>
                  <a:schemeClr val="bg1">
                    <a:lumMod val="65000"/>
                  </a:schemeClr>
                </a:solidFill>
              </a:rPr>
              <a:t>Division of behavioral and social sciences and education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143" y="1336675"/>
            <a:ext cx="2311831" cy="3310647"/>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92" y="927466"/>
            <a:ext cx="5516647" cy="2850011"/>
          </a:xfrm>
          <a:prstGeom prst="rect">
            <a:avLst/>
          </a:prstGeom>
        </p:spPr>
        <p:txBody>
          <a:bodyPr wrap="square">
            <a:spAutoFit/>
          </a:bodyPr>
          <a:lstStyle/>
          <a:p>
            <a:pPr>
              <a:lnSpc>
                <a:spcPct val="112000"/>
              </a:lnSpc>
            </a:pPr>
            <a:r>
              <a:rPr lang="en-US" sz="2000" b="1" dirty="0">
                <a:solidFill>
                  <a:schemeClr val="tx1"/>
                </a:solidFill>
                <a:latin typeface="Calibri" panose="020F0502020204030204" pitchFamily="34" charset="0"/>
                <a:cs typeface="Calibri" panose="020F0502020204030204" pitchFamily="34" charset="0"/>
              </a:rPr>
              <a:t>CONCLUSION 4-1: Successful learning requires coordination of multiple cognitive processes that involve different networks in the brain. In order to coordinate these processes, an individual needs to be able to monitor and regulate </a:t>
            </a:r>
            <a:r>
              <a:rPr lang="en-US" sz="2000" b="1" dirty="0" smtClean="0">
                <a:solidFill>
                  <a:schemeClr val="tx1"/>
                </a:solidFill>
                <a:latin typeface="Calibri" panose="020F0502020204030204" pitchFamily="34" charset="0"/>
                <a:cs typeface="Calibri" panose="020F0502020204030204" pitchFamily="34" charset="0"/>
              </a:rPr>
              <a:t>her </a:t>
            </a:r>
            <a:r>
              <a:rPr lang="en-US" sz="2000" b="1" dirty="0">
                <a:solidFill>
                  <a:schemeClr val="tx1"/>
                </a:solidFill>
                <a:latin typeface="Calibri" panose="020F0502020204030204" pitchFamily="34" charset="0"/>
                <a:cs typeface="Calibri" panose="020F0502020204030204" pitchFamily="34" charset="0"/>
              </a:rPr>
              <a:t>own learning. The ability to monitor and regulate learning changes over the lifespan and can be improved through interventions.</a:t>
            </a:r>
            <a:r>
              <a:rPr lang="en-US" sz="2000" dirty="0">
                <a:solidFill>
                  <a:schemeClr val="tx1"/>
                </a:solidFill>
                <a:latin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F521236F-830C-43B3-8E0A-60160F5E8023}"/>
              </a:ext>
            </a:extLst>
          </p:cNvPr>
          <p:cNvSpPr txBox="1"/>
          <p:nvPr/>
        </p:nvSpPr>
        <p:spPr>
          <a:xfrm>
            <a:off x="2707074" y="57670"/>
            <a:ext cx="3839321" cy="584775"/>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Processes of Learning</a:t>
            </a:r>
            <a:endParaRPr lang="en-US" b="1" dirty="0">
              <a:latin typeface="Calibri" panose="020F0502020204030204" pitchFamily="34" charset="0"/>
              <a:cs typeface="Calibri" panose="020F0502020204030204" pitchFamily="34" charset="0"/>
            </a:endParaRPr>
          </a:p>
        </p:txBody>
      </p:sp>
      <p:pic>
        <p:nvPicPr>
          <p:cNvPr id="1026" name="Picture 2" descr="Cognitive Process-Fluid Reasoning - Educational Evalu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267" y="1216004"/>
            <a:ext cx="3412733" cy="2272934"/>
          </a:xfrm>
          <a:prstGeom prst="rect">
            <a:avLst/>
          </a:prstGeom>
          <a:noFill/>
        </p:spPr>
      </p:pic>
    </p:spTree>
    <p:extLst>
      <p:ext uri="{BB962C8B-B14F-4D97-AF65-F5344CB8AC3E}">
        <p14:creationId xmlns:p14="http://schemas.microsoft.com/office/powerpoint/2010/main" val="1180587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91" y="853440"/>
            <a:ext cx="6147796" cy="3194721"/>
          </a:xfrm>
          <a:prstGeom prst="rect">
            <a:avLst/>
          </a:prstGeom>
        </p:spPr>
        <p:txBody>
          <a:bodyPr wrap="square">
            <a:spAutoFit/>
          </a:bodyPr>
          <a:lstStyle/>
          <a:p>
            <a:pPr>
              <a:lnSpc>
                <a:spcPct val="112000"/>
              </a:lnSpc>
            </a:pPr>
            <a:r>
              <a:rPr lang="en-US" sz="2000" b="1" dirty="0" smtClean="0">
                <a:solidFill>
                  <a:schemeClr val="tx1"/>
                </a:solidFill>
                <a:latin typeface="Calibri" panose="020F0502020204030204" pitchFamily="34" charset="0"/>
                <a:cs typeface="Calibri" panose="020F0502020204030204" pitchFamily="34" charset="0"/>
              </a:rPr>
              <a:t>CONCLUSION </a:t>
            </a:r>
            <a:r>
              <a:rPr lang="en-US" sz="2000" b="1" dirty="0">
                <a:solidFill>
                  <a:schemeClr val="tx1"/>
                </a:solidFill>
                <a:latin typeface="Calibri" panose="020F0502020204030204" pitchFamily="34" charset="0"/>
                <a:cs typeface="Calibri" panose="020F0502020204030204" pitchFamily="34" charset="0"/>
              </a:rPr>
              <a:t>6-1:</a:t>
            </a:r>
            <a:r>
              <a:rPr lang="en-US" sz="2000" dirty="0">
                <a:solidFill>
                  <a:schemeClr val="tx1"/>
                </a:solidFill>
                <a:latin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cs typeface="Calibri" panose="020F0502020204030204" pitchFamily="34" charset="0"/>
              </a:rPr>
              <a:t>Motivation to learn is influenced by the multiple goals that individuals construct for themselves as a result of their life and school experiences and the sociocultural context in which learning takes place. Motivation to learn is fostered for learners of all ages when they perceive the school or learning environment is a place where they “belong” and when the environment promotes their sense of agency and purpose.</a:t>
            </a:r>
            <a:r>
              <a:rPr lang="en-US" sz="2000" dirty="0">
                <a:solidFill>
                  <a:schemeClr val="tx1"/>
                </a:solidFill>
                <a:latin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F521236F-830C-43B3-8E0A-60160F5E8023}"/>
              </a:ext>
            </a:extLst>
          </p:cNvPr>
          <p:cNvSpPr txBox="1"/>
          <p:nvPr/>
        </p:nvSpPr>
        <p:spPr>
          <a:xfrm>
            <a:off x="2833464" y="118477"/>
            <a:ext cx="3572388" cy="584775"/>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Motivation to Learn</a:t>
            </a:r>
            <a:endParaRPr lang="en-US" b="1" dirty="0">
              <a:latin typeface="Calibri" panose="020F0502020204030204" pitchFamily="34" charset="0"/>
              <a:cs typeface="Calibri" panose="020F0502020204030204" pitchFamily="34" charset="0"/>
            </a:endParaRPr>
          </a:p>
        </p:txBody>
      </p:sp>
      <p:pic>
        <p:nvPicPr>
          <p:cNvPr id="3074" name="Picture 2" descr="Holding Hands Circle Stock Illustrations, Cliparts And Royalty Free Holding  Hands Circle V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044" y="1003629"/>
            <a:ext cx="2894344" cy="289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04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752" y="682231"/>
            <a:ext cx="7894882" cy="1815882"/>
          </a:xfrm>
          <a:prstGeom prst="rect">
            <a:avLst/>
          </a:prstGeom>
        </p:spPr>
        <p:txBody>
          <a:bodyPr wrap="square">
            <a:spAutoFit/>
          </a:bodyPr>
          <a:lstStyle/>
          <a:p>
            <a:pPr>
              <a:lnSpc>
                <a:spcPct val="112000"/>
              </a:lnSpc>
            </a:pPr>
            <a:r>
              <a:rPr lang="en-US" sz="2000" b="1" dirty="0" smtClean="0">
                <a:solidFill>
                  <a:schemeClr val="tx1"/>
                </a:solidFill>
                <a:latin typeface="Calibri" panose="020F0502020204030204" pitchFamily="34" charset="0"/>
                <a:cs typeface="Calibri" panose="020F0502020204030204" pitchFamily="34" charset="0"/>
              </a:rPr>
              <a:t>CONCLUSION </a:t>
            </a:r>
            <a:r>
              <a:rPr lang="en-US" sz="2000" b="1" dirty="0">
                <a:solidFill>
                  <a:schemeClr val="tx1"/>
                </a:solidFill>
                <a:latin typeface="Calibri" panose="020F0502020204030204" pitchFamily="34" charset="0"/>
                <a:cs typeface="Calibri" panose="020F0502020204030204" pitchFamily="34" charset="0"/>
              </a:rPr>
              <a:t>7-1: Effective instruction depends on understanding </a:t>
            </a:r>
            <a:r>
              <a:rPr lang="en-US" sz="2000" b="1" dirty="0" smtClean="0">
                <a:solidFill>
                  <a:schemeClr val="tx1"/>
                </a:solidFill>
                <a:latin typeface="Calibri" panose="020F0502020204030204" pitchFamily="34" charset="0"/>
                <a:cs typeface="Calibri" panose="020F0502020204030204" pitchFamily="34" charset="0"/>
              </a:rPr>
              <a:t>of</a:t>
            </a:r>
            <a:r>
              <a:rPr lang="en-US" sz="2000" b="1" dirty="0" smtClean="0">
                <a:solidFill>
                  <a:schemeClr val="tx1"/>
                </a:solidFill>
                <a:latin typeface="Calibri" panose="020F0502020204030204" pitchFamily="34" charset="0"/>
                <a:cs typeface="Calibri" panose="020F0502020204030204" pitchFamily="34" charset="0"/>
              </a:rPr>
              <a:t>:</a:t>
            </a:r>
            <a:endParaRPr lang="en-US" sz="2000" b="1" dirty="0" smtClean="0">
              <a:solidFill>
                <a:schemeClr val="tx1"/>
              </a:solidFill>
              <a:latin typeface="Calibri" panose="020F0502020204030204" pitchFamily="34" charset="0"/>
              <a:cs typeface="Calibri" panose="020F0502020204030204" pitchFamily="34" charset="0"/>
            </a:endParaRPr>
          </a:p>
          <a:p>
            <a:pPr marL="747713" indent="-342900">
              <a:lnSpc>
                <a:spcPct val="112000"/>
              </a:lnSpc>
              <a:buFont typeface="Arial" panose="020B0604020202020204" pitchFamily="34" charset="0"/>
              <a:buChar char="•"/>
            </a:pPr>
            <a:r>
              <a:rPr lang="en-US" sz="2000" b="1" dirty="0" smtClean="0">
                <a:solidFill>
                  <a:schemeClr val="tx1"/>
                </a:solidFill>
                <a:latin typeface="Calibri" panose="020F0502020204030204" pitchFamily="34" charset="0"/>
                <a:cs typeface="Calibri" panose="020F0502020204030204" pitchFamily="34" charset="0"/>
              </a:rPr>
              <a:t>the </a:t>
            </a:r>
            <a:r>
              <a:rPr lang="en-US" sz="2000" b="1" dirty="0">
                <a:solidFill>
                  <a:schemeClr val="tx1"/>
                </a:solidFill>
                <a:latin typeface="Calibri" panose="020F0502020204030204" pitchFamily="34" charset="0"/>
                <a:cs typeface="Calibri" panose="020F0502020204030204" pitchFamily="34" charset="0"/>
              </a:rPr>
              <a:t>complex interplay among learners’ prior knowledge, experiences, motivations, interests, and language and cognitive skills; </a:t>
            </a:r>
            <a:endParaRPr lang="en-US" sz="2000" b="1" dirty="0" smtClean="0">
              <a:solidFill>
                <a:schemeClr val="tx1"/>
              </a:solidFill>
              <a:latin typeface="Calibri" panose="020F0502020204030204" pitchFamily="34" charset="0"/>
              <a:cs typeface="Calibri" panose="020F0502020204030204" pitchFamily="34" charset="0"/>
            </a:endParaRPr>
          </a:p>
          <a:p>
            <a:pPr marL="747713" indent="-342900">
              <a:lnSpc>
                <a:spcPct val="112000"/>
              </a:lnSpc>
              <a:buFont typeface="Arial" panose="020B0604020202020204" pitchFamily="34" charset="0"/>
              <a:buChar char="•"/>
            </a:pPr>
            <a:r>
              <a:rPr lang="en-US" sz="2000" b="1" dirty="0" smtClean="0">
                <a:solidFill>
                  <a:schemeClr val="tx1"/>
                </a:solidFill>
                <a:latin typeface="Calibri" panose="020F0502020204030204" pitchFamily="34" charset="0"/>
                <a:cs typeface="Calibri" panose="020F0502020204030204" pitchFamily="34" charset="0"/>
              </a:rPr>
              <a:t>educators</a:t>
            </a:r>
            <a:r>
              <a:rPr lang="en-US" sz="2000" b="1" dirty="0">
                <a:solidFill>
                  <a:schemeClr val="tx1"/>
                </a:solidFill>
                <a:latin typeface="Calibri" panose="020F0502020204030204" pitchFamily="34" charset="0"/>
                <a:cs typeface="Calibri" panose="020F0502020204030204" pitchFamily="34" charset="0"/>
              </a:rPr>
              <a:t>’ own experiences and cultural influences; </a:t>
            </a:r>
            <a:endParaRPr lang="en-US" sz="2000" b="1" dirty="0" smtClean="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21236F-830C-43B3-8E0A-60160F5E8023}"/>
              </a:ext>
            </a:extLst>
          </p:cNvPr>
          <p:cNvSpPr txBox="1"/>
          <p:nvPr/>
        </p:nvSpPr>
        <p:spPr>
          <a:xfrm>
            <a:off x="2720929" y="97456"/>
            <a:ext cx="3281668" cy="584775"/>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Learning </a:t>
            </a:r>
            <a:r>
              <a:rPr lang="en-US" b="1" dirty="0" smtClean="0">
                <a:latin typeface="Calibri" panose="020F0502020204030204" pitchFamily="34" charset="0"/>
                <a:cs typeface="Calibri" panose="020F0502020204030204" pitchFamily="34" charset="0"/>
              </a:rPr>
              <a:t>in School</a:t>
            </a:r>
            <a:endParaRPr lang="en-US" b="1" dirty="0">
              <a:latin typeface="Calibri" panose="020F0502020204030204" pitchFamily="34" charset="0"/>
              <a:cs typeface="Calibri" panose="020F0502020204030204" pitchFamily="34" charset="0"/>
            </a:endParaRPr>
          </a:p>
        </p:txBody>
      </p:sp>
      <p:pic>
        <p:nvPicPr>
          <p:cNvPr id="4" name="Picture 8" descr="https://www.teacher.org/wp-content/uploads/2014/12/High-School-Teacher-3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635" y="2498113"/>
            <a:ext cx="3183817" cy="2122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752" y="2519657"/>
            <a:ext cx="5564546" cy="1126462"/>
          </a:xfrm>
          <a:prstGeom prst="rect">
            <a:avLst/>
          </a:prstGeom>
          <a:noFill/>
        </p:spPr>
        <p:txBody>
          <a:bodyPr wrap="square" rtlCol="0">
            <a:spAutoFit/>
          </a:bodyPr>
          <a:lstStyle/>
          <a:p>
            <a:pPr marL="747713" indent="-342900">
              <a:lnSpc>
                <a:spcPct val="112000"/>
              </a:lnSpc>
              <a:buFont typeface="Arial" panose="020B0604020202020204" pitchFamily="34" charset="0"/>
              <a:buChar char="•"/>
            </a:pPr>
            <a:r>
              <a:rPr lang="en-US" sz="2000" b="1" dirty="0">
                <a:solidFill>
                  <a:schemeClr val="tx1"/>
                </a:solidFill>
                <a:latin typeface="Calibri" panose="020F0502020204030204" pitchFamily="34" charset="0"/>
                <a:cs typeface="Calibri" panose="020F0502020204030204" pitchFamily="34" charset="0"/>
              </a:rPr>
              <a:t>and the cultural, social, cognitive, and emotional characteristics of the learning environment.</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68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237" y="850628"/>
            <a:ext cx="8631226" cy="1471172"/>
          </a:xfrm>
          <a:prstGeom prst="rect">
            <a:avLst/>
          </a:prstGeom>
        </p:spPr>
        <p:txBody>
          <a:bodyPr wrap="square">
            <a:spAutoFit/>
          </a:bodyPr>
          <a:lstStyle/>
          <a:p>
            <a:pPr>
              <a:lnSpc>
                <a:spcPct val="112000"/>
              </a:lnSpc>
            </a:pPr>
            <a:r>
              <a:rPr lang="en-US" sz="2000" b="1" dirty="0">
                <a:solidFill>
                  <a:schemeClr val="tx1"/>
                </a:solidFill>
                <a:latin typeface="Calibri" panose="020F0502020204030204" pitchFamily="34" charset="0"/>
                <a:cs typeface="Calibri" panose="020F0502020204030204" pitchFamily="34" charset="0"/>
              </a:rPr>
              <a:t>CONCLUSION 7-2:</a:t>
            </a:r>
            <a:r>
              <a:rPr lang="en-US" sz="2000" dirty="0">
                <a:solidFill>
                  <a:schemeClr val="tx1"/>
                </a:solidFill>
                <a:latin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cs typeface="Calibri" panose="020F0502020204030204" pitchFamily="34" charset="0"/>
              </a:rPr>
              <a:t>R</a:t>
            </a:r>
            <a:r>
              <a:rPr lang="en-US" sz="2000" b="1" dirty="0" smtClean="0">
                <a:solidFill>
                  <a:schemeClr val="tx1"/>
                </a:solidFill>
                <a:latin typeface="Calibri" panose="020F0502020204030204" pitchFamily="34" charset="0"/>
                <a:cs typeface="Calibri" panose="020F0502020204030204" pitchFamily="34" charset="0"/>
              </a:rPr>
              <a:t>esearch </a:t>
            </a:r>
            <a:r>
              <a:rPr lang="en-US" sz="2000" b="1" dirty="0">
                <a:solidFill>
                  <a:schemeClr val="tx1"/>
                </a:solidFill>
                <a:latin typeface="Calibri" panose="020F0502020204030204" pitchFamily="34" charset="0"/>
                <a:cs typeface="Calibri" panose="020F0502020204030204" pitchFamily="34" charset="0"/>
              </a:rPr>
              <a:t>points to </a:t>
            </a:r>
            <a:r>
              <a:rPr lang="en-US" sz="2000" b="1" dirty="0" smtClean="0">
                <a:solidFill>
                  <a:schemeClr val="tx1"/>
                </a:solidFill>
                <a:latin typeface="Calibri" panose="020F0502020204030204" pitchFamily="34" charset="0"/>
                <a:cs typeface="Calibri" panose="020F0502020204030204" pitchFamily="34" charset="0"/>
              </a:rPr>
              <a:t>the </a:t>
            </a:r>
            <a:r>
              <a:rPr lang="en-US" sz="2000" b="1" dirty="0">
                <a:solidFill>
                  <a:schemeClr val="tx1"/>
                </a:solidFill>
                <a:latin typeface="Calibri" panose="020F0502020204030204" pitchFamily="34" charset="0"/>
                <a:cs typeface="Calibri" panose="020F0502020204030204" pitchFamily="34" charset="0"/>
              </a:rPr>
              <a:t>importance of engaging </a:t>
            </a:r>
            <a:r>
              <a:rPr lang="en-US" sz="2000" b="1" dirty="0" smtClean="0">
                <a:solidFill>
                  <a:schemeClr val="tx1"/>
                </a:solidFill>
                <a:latin typeface="Calibri" panose="020F0502020204030204" pitchFamily="34" charset="0"/>
                <a:cs typeface="Calibri" panose="020F0502020204030204" pitchFamily="34" charset="0"/>
              </a:rPr>
              <a:t>learners </a:t>
            </a:r>
            <a:r>
              <a:rPr lang="en-US" sz="2000" b="1" dirty="0">
                <a:solidFill>
                  <a:schemeClr val="tx1"/>
                </a:solidFill>
                <a:latin typeface="Calibri" panose="020F0502020204030204" pitchFamily="34" charset="0"/>
                <a:cs typeface="Calibri" panose="020F0502020204030204" pitchFamily="34" charset="0"/>
              </a:rPr>
              <a:t>in directing </a:t>
            </a:r>
            <a:r>
              <a:rPr lang="en-US" sz="2000" b="1" dirty="0" smtClean="0">
                <a:solidFill>
                  <a:schemeClr val="tx1"/>
                </a:solidFill>
                <a:latin typeface="Calibri" panose="020F0502020204030204" pitchFamily="34" charset="0"/>
                <a:cs typeface="Calibri" panose="020F0502020204030204" pitchFamily="34" charset="0"/>
              </a:rPr>
              <a:t>their </a:t>
            </a:r>
            <a:r>
              <a:rPr lang="en-US" sz="2000" b="1" dirty="0">
                <a:solidFill>
                  <a:schemeClr val="tx1"/>
                </a:solidFill>
                <a:latin typeface="Calibri" panose="020F0502020204030204" pitchFamily="34" charset="0"/>
                <a:cs typeface="Calibri" panose="020F0502020204030204" pitchFamily="34" charset="0"/>
              </a:rPr>
              <a:t>own learning </a:t>
            </a:r>
            <a:r>
              <a:rPr lang="en-US" sz="2000" b="1" dirty="0" smtClean="0">
                <a:solidFill>
                  <a:schemeClr val="tx1"/>
                </a:solidFill>
                <a:latin typeface="Calibri" panose="020F0502020204030204" pitchFamily="34" charset="0"/>
                <a:cs typeface="Calibri" panose="020F0502020204030204" pitchFamily="34" charset="0"/>
              </a:rPr>
              <a:t>by providing:</a:t>
            </a:r>
          </a:p>
          <a:p>
            <a:pPr marL="803275" indent="-342900">
              <a:lnSpc>
                <a:spcPct val="112000"/>
              </a:lnSpc>
              <a:buFont typeface="Arial" panose="020B0604020202020204" pitchFamily="34" charset="0"/>
              <a:buChar char="•"/>
            </a:pPr>
            <a:r>
              <a:rPr lang="en-US" sz="2000" b="1" dirty="0" smtClean="0">
                <a:solidFill>
                  <a:schemeClr val="tx1"/>
                </a:solidFill>
                <a:latin typeface="Calibri" panose="020F0502020204030204" pitchFamily="34" charset="0"/>
                <a:cs typeface="Calibri" panose="020F0502020204030204" pitchFamily="34" charset="0"/>
              </a:rPr>
              <a:t>guidance </a:t>
            </a:r>
            <a:r>
              <a:rPr lang="en-US" sz="2000" b="1" dirty="0">
                <a:solidFill>
                  <a:schemeClr val="tx1"/>
                </a:solidFill>
                <a:latin typeface="Calibri" panose="020F0502020204030204" pitchFamily="34" charset="0"/>
                <a:cs typeface="Calibri" panose="020F0502020204030204" pitchFamily="34" charset="0"/>
              </a:rPr>
              <a:t>as targeted feedback and support in developing metacognitive </a:t>
            </a:r>
            <a:r>
              <a:rPr lang="en-US" sz="2000" b="1" dirty="0" smtClean="0">
                <a:solidFill>
                  <a:schemeClr val="tx1"/>
                </a:solidFill>
                <a:latin typeface="Calibri" panose="020F0502020204030204" pitchFamily="34" charset="0"/>
                <a:cs typeface="Calibri" panose="020F0502020204030204" pitchFamily="34" charset="0"/>
              </a:rPr>
              <a:t>skills, </a:t>
            </a:r>
          </a:p>
        </p:txBody>
      </p:sp>
      <p:sp>
        <p:nvSpPr>
          <p:cNvPr id="3" name="TextBox 2">
            <a:extLst>
              <a:ext uri="{FF2B5EF4-FFF2-40B4-BE49-F238E27FC236}">
                <a16:creationId xmlns:a16="http://schemas.microsoft.com/office/drawing/2014/main" id="{F521236F-830C-43B3-8E0A-60160F5E8023}"/>
              </a:ext>
            </a:extLst>
          </p:cNvPr>
          <p:cNvSpPr txBox="1"/>
          <p:nvPr/>
        </p:nvSpPr>
        <p:spPr>
          <a:xfrm>
            <a:off x="2853016" y="42105"/>
            <a:ext cx="3281668" cy="584775"/>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Learning </a:t>
            </a:r>
            <a:r>
              <a:rPr lang="en-US" b="1" dirty="0" smtClean="0">
                <a:latin typeface="Calibri" panose="020F0502020204030204" pitchFamily="34" charset="0"/>
                <a:cs typeface="Calibri" panose="020F0502020204030204" pitchFamily="34" charset="0"/>
              </a:rPr>
              <a:t>in School</a:t>
            </a:r>
            <a:endParaRPr lang="en-US" b="1" dirty="0">
              <a:latin typeface="Calibri" panose="020F0502020204030204" pitchFamily="34" charset="0"/>
              <a:cs typeface="Calibri" panose="020F0502020204030204" pitchFamily="34" charset="0"/>
            </a:endParaRPr>
          </a:p>
        </p:txBody>
      </p:sp>
      <p:pic>
        <p:nvPicPr>
          <p:cNvPr id="5122" name="Picture 2" descr="Anonymous ethnic tutor helping little multiracial students with task in classr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748" y="2062975"/>
            <a:ext cx="3386486" cy="22576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237" y="2230243"/>
            <a:ext cx="5163197" cy="1471172"/>
          </a:xfrm>
          <a:prstGeom prst="rect">
            <a:avLst/>
          </a:prstGeom>
          <a:noFill/>
        </p:spPr>
        <p:txBody>
          <a:bodyPr wrap="square" rtlCol="0">
            <a:spAutoFit/>
          </a:bodyPr>
          <a:lstStyle/>
          <a:p>
            <a:pPr marL="803275" indent="-342900">
              <a:lnSpc>
                <a:spcPct val="112000"/>
              </a:lnSpc>
              <a:buFont typeface="Arial" panose="020B0604020202020204" pitchFamily="34" charset="0"/>
              <a:buChar char="•"/>
            </a:pPr>
            <a:r>
              <a:rPr lang="en-US" sz="2000" b="1" dirty="0">
                <a:solidFill>
                  <a:schemeClr val="tx1"/>
                </a:solidFill>
                <a:latin typeface="Calibri" panose="020F0502020204030204" pitchFamily="34" charset="0"/>
                <a:cs typeface="Calibri" panose="020F0502020204030204" pitchFamily="34" charset="0"/>
              </a:rPr>
              <a:t>challenges that are well matched to the learner’s current capacities, and </a:t>
            </a:r>
          </a:p>
          <a:p>
            <a:pPr marL="803275" indent="-342900">
              <a:lnSpc>
                <a:spcPct val="112000"/>
              </a:lnSpc>
              <a:buFont typeface="Arial" panose="020B0604020202020204" pitchFamily="34" charset="0"/>
              <a:buChar char="•"/>
            </a:pPr>
            <a:r>
              <a:rPr lang="en-US" sz="2000" b="1" dirty="0">
                <a:solidFill>
                  <a:schemeClr val="tx1"/>
                </a:solidFill>
                <a:latin typeface="Calibri" panose="020F0502020204030204" pitchFamily="34" charset="0"/>
                <a:cs typeface="Calibri" panose="020F0502020204030204" pitchFamily="34" charset="0"/>
              </a:rPr>
              <a:t>support in setting and pursuing meaningful goals.</a:t>
            </a:r>
            <a:r>
              <a:rPr lang="en-US" sz="2000" dirty="0">
                <a:solidFill>
                  <a:schemeClr val="tx1"/>
                </a:solidFill>
                <a:latin typeface="Calibri" panose="020F0502020204030204" pitchFamily="34" charset="0"/>
                <a:cs typeface="Calibri" panose="020F0502020204030204" pitchFamily="34" charset="0"/>
              </a:rPr>
              <a:t> </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57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895" y="996843"/>
            <a:ext cx="7322696" cy="2160591"/>
          </a:xfrm>
          <a:prstGeom prst="rect">
            <a:avLst/>
          </a:prstGeom>
        </p:spPr>
        <p:txBody>
          <a:bodyPr wrap="square">
            <a:spAutoFit/>
          </a:bodyPr>
          <a:lstStyle/>
          <a:p>
            <a:pPr>
              <a:lnSpc>
                <a:spcPct val="112000"/>
              </a:lnSpc>
            </a:pPr>
            <a:r>
              <a:rPr lang="en-US" sz="2000" b="1" dirty="0">
                <a:solidFill>
                  <a:schemeClr val="tx1"/>
                </a:solidFill>
                <a:latin typeface="Calibri" panose="020F0502020204030204" pitchFamily="34" charset="0"/>
                <a:cs typeface="Calibri" panose="020F0502020204030204" pitchFamily="34" charset="0"/>
              </a:rPr>
              <a:t>CONCLUSION 7-3: A growing body of research supports adopting an </a:t>
            </a:r>
            <a:r>
              <a:rPr lang="en-US" sz="2000" b="1" u="sng" dirty="0">
                <a:solidFill>
                  <a:schemeClr val="tx1"/>
                </a:solidFill>
                <a:latin typeface="Calibri" panose="020F0502020204030204" pitchFamily="34" charset="0"/>
                <a:cs typeface="Calibri" panose="020F0502020204030204" pitchFamily="34" charset="0"/>
              </a:rPr>
              <a:t>asset model </a:t>
            </a:r>
            <a:r>
              <a:rPr lang="en-US" sz="2000" b="1" dirty="0">
                <a:solidFill>
                  <a:schemeClr val="tx1"/>
                </a:solidFill>
                <a:latin typeface="Calibri" panose="020F0502020204030204" pitchFamily="34" charset="0"/>
                <a:cs typeface="Calibri" panose="020F0502020204030204" pitchFamily="34" charset="0"/>
              </a:rPr>
              <a:t>of education in which curricula and instructional techniques support all learners in connecting academic learning goals to the learning they do outside of school settings and through which learning experiences and opportunities from various settings are leveraged for each learner.</a:t>
            </a:r>
            <a:endParaRPr lang="en-US" sz="20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21236F-830C-43B3-8E0A-60160F5E8023}"/>
              </a:ext>
            </a:extLst>
          </p:cNvPr>
          <p:cNvSpPr txBox="1"/>
          <p:nvPr/>
        </p:nvSpPr>
        <p:spPr>
          <a:xfrm>
            <a:off x="2712085" y="140779"/>
            <a:ext cx="3281668" cy="584775"/>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Learning </a:t>
            </a:r>
            <a:r>
              <a:rPr lang="en-US" b="1" dirty="0" smtClean="0">
                <a:latin typeface="Calibri" panose="020F0502020204030204" pitchFamily="34" charset="0"/>
                <a:cs typeface="Calibri" panose="020F0502020204030204" pitchFamily="34" charset="0"/>
              </a:rPr>
              <a:t>in School</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778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828" y="985875"/>
            <a:ext cx="6764953" cy="1815882"/>
          </a:xfrm>
          <a:prstGeom prst="rect">
            <a:avLst/>
          </a:prstGeom>
        </p:spPr>
        <p:txBody>
          <a:bodyPr wrap="square">
            <a:spAutoFit/>
          </a:bodyPr>
          <a:lstStyle/>
          <a:p>
            <a:pPr>
              <a:lnSpc>
                <a:spcPct val="112000"/>
              </a:lnSpc>
            </a:pPr>
            <a:r>
              <a:rPr lang="en-US" sz="2000" b="1" dirty="0">
                <a:solidFill>
                  <a:schemeClr val="tx1"/>
                </a:solidFill>
                <a:latin typeface="Calibri" panose="020F0502020204030204" pitchFamily="34" charset="0"/>
                <a:cs typeface="Calibri" panose="020F0502020204030204" pitchFamily="34" charset="0"/>
              </a:rPr>
              <a:t>CONCLUSION 7-4</a:t>
            </a:r>
            <a:r>
              <a:rPr lang="en-US" sz="2000" dirty="0">
                <a:solidFill>
                  <a:schemeClr val="tx1"/>
                </a:solidFill>
                <a:latin typeface="Calibri" panose="020F0502020204030204" pitchFamily="34" charset="0"/>
                <a:cs typeface="Calibri" panose="020F0502020204030204" pitchFamily="34" charset="0"/>
              </a:rPr>
              <a:t>: </a:t>
            </a:r>
            <a:r>
              <a:rPr lang="en-US" sz="2000" b="1" dirty="0">
                <a:solidFill>
                  <a:schemeClr val="tx1"/>
                </a:solidFill>
                <a:latin typeface="Calibri" panose="020F0502020204030204" pitchFamily="34" charset="0"/>
                <a:cs typeface="Calibri" panose="020F0502020204030204" pitchFamily="34" charset="0"/>
              </a:rPr>
              <a:t>Purposefully teaching the language and practices specific to particular disciplines, such as science, history, and mathematics, is critical to helping students develop deep understanding in these subjects.</a:t>
            </a:r>
            <a:r>
              <a:rPr lang="en-US" sz="2000" dirty="0">
                <a:solidFill>
                  <a:schemeClr val="tx1"/>
                </a:solidFill>
                <a:latin typeface="Calibri" panose="020F0502020204030204" pitchFamily="34" charset="0"/>
                <a:cs typeface="Calibri" panose="020F0502020204030204" pitchFamily="34" charset="0"/>
              </a:rPr>
              <a:t>  </a:t>
            </a:r>
          </a:p>
          <a:p>
            <a:pPr>
              <a:lnSpc>
                <a:spcPct val="112000"/>
              </a:lnSpc>
            </a:pPr>
            <a:r>
              <a:rPr lang="en-US" sz="2000" dirty="0">
                <a:solidFill>
                  <a:schemeClr val="tx1"/>
                </a:solidFill>
                <a:latin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F521236F-830C-43B3-8E0A-60160F5E8023}"/>
              </a:ext>
            </a:extLst>
          </p:cNvPr>
          <p:cNvSpPr txBox="1"/>
          <p:nvPr/>
        </p:nvSpPr>
        <p:spPr>
          <a:xfrm>
            <a:off x="2801294" y="140780"/>
            <a:ext cx="3281668" cy="584775"/>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Learning </a:t>
            </a:r>
            <a:r>
              <a:rPr lang="en-US" b="1" dirty="0" smtClean="0">
                <a:latin typeface="Calibri" panose="020F0502020204030204" pitchFamily="34" charset="0"/>
                <a:cs typeface="Calibri" panose="020F0502020204030204" pitchFamily="34" charset="0"/>
              </a:rPr>
              <a:t>in School</a:t>
            </a:r>
            <a:endParaRPr lang="en-US" b="1" dirty="0">
              <a:latin typeface="Calibri" panose="020F0502020204030204" pitchFamily="34" charset="0"/>
              <a:cs typeface="Calibri" panose="020F0502020204030204" pitchFamily="34" charset="0"/>
            </a:endParaRPr>
          </a:p>
        </p:txBody>
      </p:sp>
      <p:pic>
        <p:nvPicPr>
          <p:cNvPr id="4098" name="Picture 2" descr="Buckley, Kimberly / English - Language Arts, Math, Science, Social Studies  / Meet the 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258" y="1613510"/>
            <a:ext cx="2743742" cy="280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72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379" y="1011834"/>
            <a:ext cx="7300211" cy="1815882"/>
          </a:xfrm>
          <a:prstGeom prst="rect">
            <a:avLst/>
          </a:prstGeom>
        </p:spPr>
        <p:txBody>
          <a:bodyPr wrap="square">
            <a:spAutoFit/>
          </a:bodyPr>
          <a:lstStyle/>
          <a:p>
            <a:pPr>
              <a:lnSpc>
                <a:spcPct val="112000"/>
              </a:lnSpc>
            </a:pPr>
            <a:r>
              <a:rPr lang="en-US" sz="2000" b="1" dirty="0">
                <a:solidFill>
                  <a:schemeClr val="tx1"/>
                </a:solidFill>
                <a:latin typeface="Calibri" panose="020F0502020204030204" pitchFamily="34" charset="0"/>
                <a:cs typeface="Calibri" panose="020F0502020204030204" pitchFamily="34" charset="0"/>
              </a:rPr>
              <a:t>CONCLUSION 7-5: Assessment is a critical tool for advancing and monitoring students’ learning in school. When grounded in well-defined models of learning, assessment information can be used to identify and subsequently narrow the gap between current and desired levels of students’ learning and performance.</a:t>
            </a:r>
            <a:endParaRPr lang="en-US" sz="20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21236F-830C-43B3-8E0A-60160F5E8023}"/>
              </a:ext>
            </a:extLst>
          </p:cNvPr>
          <p:cNvSpPr txBox="1"/>
          <p:nvPr/>
        </p:nvSpPr>
        <p:spPr>
          <a:xfrm>
            <a:off x="2745539" y="151930"/>
            <a:ext cx="3281668" cy="584775"/>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Learning </a:t>
            </a:r>
            <a:r>
              <a:rPr lang="en-US" b="1" dirty="0" smtClean="0">
                <a:latin typeface="Calibri" panose="020F0502020204030204" pitchFamily="34" charset="0"/>
                <a:cs typeface="Calibri" panose="020F0502020204030204" pitchFamily="34" charset="0"/>
              </a:rPr>
              <a:t>in School</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501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150" y="531449"/>
            <a:ext cx="8864600" cy="4021935"/>
          </a:xfrm>
          <a:prstGeom prst="rect">
            <a:avLst/>
          </a:prstGeom>
        </p:spPr>
        <p:txBody>
          <a:bodyPr wrap="square">
            <a:spAutoFit/>
          </a:bodyPr>
          <a:lstStyle/>
          <a:p>
            <a:pPr>
              <a:lnSpc>
                <a:spcPct val="112000"/>
              </a:lnSpc>
            </a:pPr>
            <a:r>
              <a:rPr lang="en-US" sz="2400" dirty="0">
                <a:solidFill>
                  <a:schemeClr val="tx1"/>
                </a:solidFill>
                <a:latin typeface="Calibri" panose="020F0502020204030204" pitchFamily="34" charset="0"/>
                <a:cs typeface="Calibri" panose="020F0502020204030204" pitchFamily="34" charset="0"/>
              </a:rPr>
              <a:t>Alfred P. Sloan Foundation </a:t>
            </a:r>
          </a:p>
          <a:p>
            <a:pPr>
              <a:lnSpc>
                <a:spcPct val="112000"/>
              </a:lnSpc>
            </a:pPr>
            <a:r>
              <a:rPr lang="en-US" sz="2400" dirty="0">
                <a:solidFill>
                  <a:schemeClr val="tx1"/>
                </a:solidFill>
                <a:latin typeface="Calibri" panose="020F0502020204030204" pitchFamily="34" charset="0"/>
                <a:cs typeface="Calibri" panose="020F0502020204030204" pitchFamily="34" charset="0"/>
              </a:rPr>
              <a:t>American Educational Research Association </a:t>
            </a:r>
          </a:p>
          <a:p>
            <a:pPr>
              <a:lnSpc>
                <a:spcPct val="112000"/>
              </a:lnSpc>
            </a:pPr>
            <a:r>
              <a:rPr lang="en-US" sz="2400" dirty="0">
                <a:solidFill>
                  <a:schemeClr val="tx1"/>
                </a:solidFill>
                <a:latin typeface="Calibri" panose="020F0502020204030204" pitchFamily="34" charset="0"/>
                <a:cs typeface="Calibri" panose="020F0502020204030204" pitchFamily="34" charset="0"/>
              </a:rPr>
              <a:t>Bill &amp; Melinda Gates Foundation </a:t>
            </a:r>
          </a:p>
          <a:p>
            <a:pPr>
              <a:lnSpc>
                <a:spcPct val="112000"/>
              </a:lnSpc>
            </a:pPr>
            <a:r>
              <a:rPr lang="en-US" sz="2400" dirty="0">
                <a:solidFill>
                  <a:schemeClr val="tx1"/>
                </a:solidFill>
                <a:latin typeface="Calibri" panose="020F0502020204030204" pitchFamily="34" charset="0"/>
                <a:cs typeface="Calibri" panose="020F0502020204030204" pitchFamily="34" charset="0"/>
              </a:rPr>
              <a:t>Institute of Education Sciences of the U.S. Department of Education</a:t>
            </a:r>
          </a:p>
          <a:p>
            <a:pPr>
              <a:lnSpc>
                <a:spcPct val="112000"/>
              </a:lnSpc>
            </a:pPr>
            <a:r>
              <a:rPr lang="en-US" sz="2400" dirty="0" err="1">
                <a:solidFill>
                  <a:schemeClr val="tx1"/>
                </a:solidFill>
                <a:latin typeface="Calibri" panose="020F0502020204030204" pitchFamily="34" charset="0"/>
                <a:cs typeface="Calibri" panose="020F0502020204030204" pitchFamily="34" charset="0"/>
              </a:rPr>
              <a:t>Teagle</a:t>
            </a:r>
            <a:r>
              <a:rPr lang="en-US" sz="2400" dirty="0">
                <a:solidFill>
                  <a:schemeClr val="tx1"/>
                </a:solidFill>
                <a:latin typeface="Calibri" panose="020F0502020204030204" pitchFamily="34" charset="0"/>
                <a:cs typeface="Calibri" panose="020F0502020204030204" pitchFamily="34" charset="0"/>
              </a:rPr>
              <a:t> Foundation</a:t>
            </a:r>
          </a:p>
          <a:p>
            <a:pPr>
              <a:lnSpc>
                <a:spcPct val="112000"/>
              </a:lnSpc>
            </a:pPr>
            <a:r>
              <a:rPr lang="en-US" sz="2400" dirty="0">
                <a:solidFill>
                  <a:schemeClr val="tx1"/>
                </a:solidFill>
                <a:latin typeface="Calibri" panose="020F0502020204030204" pitchFamily="34" charset="0"/>
                <a:cs typeface="Calibri" panose="020F0502020204030204" pitchFamily="34" charset="0"/>
              </a:rPr>
              <a:t>William and Flora Hewlett Foundation </a:t>
            </a:r>
          </a:p>
          <a:p>
            <a:pPr>
              <a:lnSpc>
                <a:spcPct val="112000"/>
              </a:lnSpc>
            </a:pPr>
            <a:endParaRPr lang="en-US" sz="2400" dirty="0">
              <a:solidFill>
                <a:schemeClr val="tx1"/>
              </a:solidFill>
              <a:latin typeface="Calibri" panose="020F0502020204030204" pitchFamily="34" charset="0"/>
              <a:cs typeface="Calibri" panose="020F0502020204030204" pitchFamily="34" charset="0"/>
            </a:endParaRPr>
          </a:p>
          <a:p>
            <a:pPr>
              <a:lnSpc>
                <a:spcPct val="112000"/>
              </a:lnSpc>
            </a:pPr>
            <a:r>
              <a:rPr lang="en-US" sz="2000" dirty="0" smtClean="0">
                <a:solidFill>
                  <a:schemeClr val="tx1"/>
                </a:solidFill>
                <a:latin typeface="Calibri" panose="020F0502020204030204" pitchFamily="34" charset="0"/>
                <a:cs typeface="Calibri" panose="020F0502020204030204" pitchFamily="34" charset="0"/>
              </a:rPr>
              <a:t>Additional support:</a:t>
            </a:r>
          </a:p>
          <a:p>
            <a:pPr>
              <a:lnSpc>
                <a:spcPct val="112000"/>
              </a:lnSpc>
            </a:pPr>
            <a:r>
              <a:rPr lang="en-US" sz="2000" dirty="0" smtClean="0">
                <a:solidFill>
                  <a:schemeClr val="tx1"/>
                </a:solidFill>
                <a:latin typeface="Calibri" panose="020F0502020204030204" pitchFamily="34" charset="0"/>
                <a:cs typeface="Calibri" panose="020F0502020204030204" pitchFamily="34" charset="0"/>
              </a:rPr>
              <a:t>National </a:t>
            </a:r>
            <a:r>
              <a:rPr lang="en-US" sz="2000" dirty="0">
                <a:solidFill>
                  <a:schemeClr val="tx1"/>
                </a:solidFill>
                <a:latin typeface="Calibri" panose="020F0502020204030204" pitchFamily="34" charset="0"/>
                <a:cs typeface="Calibri" panose="020F0502020204030204" pitchFamily="34" charset="0"/>
              </a:rPr>
              <a:t>Academy of Sciences W.K. Kellogg Fund </a:t>
            </a:r>
            <a:endParaRPr lang="en-US" sz="2000" dirty="0" smtClean="0">
              <a:solidFill>
                <a:schemeClr val="tx1"/>
              </a:solidFill>
              <a:latin typeface="Calibri" panose="020F0502020204030204" pitchFamily="34" charset="0"/>
              <a:cs typeface="Calibri" panose="020F0502020204030204" pitchFamily="34" charset="0"/>
            </a:endParaRPr>
          </a:p>
          <a:p>
            <a:pPr>
              <a:lnSpc>
                <a:spcPct val="112000"/>
              </a:lnSpc>
            </a:pPr>
            <a:r>
              <a:rPr lang="en-US" sz="2000" dirty="0" smtClean="0">
                <a:solidFill>
                  <a:schemeClr val="tx1"/>
                </a:solidFill>
                <a:latin typeface="Calibri" panose="020F0502020204030204" pitchFamily="34" charset="0"/>
                <a:cs typeface="Calibri" panose="020F0502020204030204" pitchFamily="34" charset="0"/>
              </a:rPr>
              <a:t>National </a:t>
            </a:r>
            <a:r>
              <a:rPr lang="en-US" sz="2000" dirty="0">
                <a:solidFill>
                  <a:schemeClr val="tx1"/>
                </a:solidFill>
                <a:latin typeface="Calibri" panose="020F0502020204030204" pitchFamily="34" charset="0"/>
                <a:cs typeface="Calibri" panose="020F0502020204030204" pitchFamily="34" charset="0"/>
              </a:rPr>
              <a:t>Academies of Sciences, Engineering, and Medicine Presidents’ Circle Fund</a:t>
            </a:r>
            <a:endParaRPr lang="en-US" sz="24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21236F-830C-43B3-8E0A-60160F5E8023}"/>
              </a:ext>
            </a:extLst>
          </p:cNvPr>
          <p:cNvSpPr txBox="1"/>
          <p:nvPr/>
        </p:nvSpPr>
        <p:spPr>
          <a:xfrm>
            <a:off x="3806590" y="118477"/>
            <a:ext cx="1728165" cy="584775"/>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Sponsors</a:t>
            </a:r>
          </a:p>
        </p:txBody>
      </p:sp>
    </p:spTree>
    <p:extLst>
      <p:ext uri="{BB962C8B-B14F-4D97-AF65-F5344CB8AC3E}">
        <p14:creationId xmlns:p14="http://schemas.microsoft.com/office/powerpoint/2010/main" val="129282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4693"/>
            <a:ext cx="8966200" cy="2246769"/>
          </a:xfrm>
          <a:prstGeom prst="rect">
            <a:avLst/>
          </a:prstGeom>
        </p:spPr>
        <p:txBody>
          <a:bodyPr wrap="square">
            <a:spAutoFit/>
          </a:bodyPr>
          <a:lstStyle/>
          <a:p>
            <a:pPr algn="ctr"/>
            <a:r>
              <a:rPr lang="en-US" sz="2800" b="1" dirty="0" smtClean="0">
                <a:solidFill>
                  <a:schemeClr val="tx1"/>
                </a:solidFill>
              </a:rPr>
              <a:t>Report is available at:</a:t>
            </a:r>
          </a:p>
          <a:p>
            <a:pPr algn="ctr"/>
            <a:endParaRPr lang="en-US" sz="2800" b="1" dirty="0"/>
          </a:p>
          <a:p>
            <a:pPr algn="ctr"/>
            <a:r>
              <a:rPr lang="en-US" sz="2800" b="1" dirty="0" smtClean="0"/>
              <a:t>www.nap.edu</a:t>
            </a:r>
            <a:endParaRPr lang="en-US" sz="2800" b="1" dirty="0" smtClean="0"/>
          </a:p>
          <a:p>
            <a:pPr algn="ctr"/>
            <a:endParaRPr lang="en-US" sz="2800" b="1" dirty="0"/>
          </a:p>
          <a:p>
            <a:pPr algn="ctr"/>
            <a:r>
              <a:rPr lang="en-US" sz="2800" b="1" dirty="0" smtClean="0">
                <a:solidFill>
                  <a:schemeClr val="tx1"/>
                </a:solidFill>
              </a:rPr>
              <a:t>THANK </a:t>
            </a:r>
            <a:r>
              <a:rPr lang="en-US" sz="2800" b="1" dirty="0">
                <a:solidFill>
                  <a:schemeClr val="tx1"/>
                </a:solidFill>
              </a:rPr>
              <a:t>YOU!</a:t>
            </a:r>
            <a:r>
              <a:rPr lang="en-US" sz="2800" dirty="0">
                <a:solidFill>
                  <a:schemeClr val="tx1"/>
                </a:solidFill>
              </a:rPr>
              <a:t> </a:t>
            </a:r>
          </a:p>
        </p:txBody>
      </p:sp>
    </p:spTree>
    <p:extLst>
      <p:ext uri="{BB962C8B-B14F-4D97-AF65-F5344CB8AC3E}">
        <p14:creationId xmlns:p14="http://schemas.microsoft.com/office/powerpoint/2010/main" val="132630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07720" y="57087"/>
            <a:ext cx="5640705" cy="411480"/>
          </a:xfrm>
        </p:spPr>
        <p:txBody>
          <a:bodyPr>
            <a:noAutofit/>
          </a:bodyPr>
          <a:lstStyle/>
          <a:p>
            <a:r>
              <a:rPr lang="en-US" altLang="en-US" sz="3000" b="1" dirty="0">
                <a:solidFill>
                  <a:schemeClr val="tx2"/>
                </a:solidFill>
                <a:latin typeface="Calibri" panose="020F0502020204030204" pitchFamily="34" charset="0"/>
              </a:rPr>
              <a:t>The National Academies</a:t>
            </a:r>
          </a:p>
        </p:txBody>
      </p:sp>
      <p:sp>
        <p:nvSpPr>
          <p:cNvPr id="8195" name="Rectangle 3"/>
          <p:cNvSpPr>
            <a:spLocks noGrp="1" noChangeArrowheads="1"/>
          </p:cNvSpPr>
          <p:nvPr>
            <p:ph idx="1"/>
          </p:nvPr>
        </p:nvSpPr>
        <p:spPr>
          <a:xfrm>
            <a:off x="1521255" y="533975"/>
            <a:ext cx="5640705" cy="2684887"/>
          </a:xfrm>
        </p:spPr>
        <p:txBody>
          <a:bodyPr/>
          <a:lstStyle/>
          <a:p>
            <a:pPr>
              <a:lnSpc>
                <a:spcPct val="90000"/>
              </a:lnSpc>
            </a:pPr>
            <a:r>
              <a:rPr lang="en-US" altLang="en-US" sz="2100" dirty="0">
                <a:latin typeface="Calibri" panose="020F0502020204030204" pitchFamily="34" charset="0"/>
              </a:rPr>
              <a:t>A non-governmental organization (NGO)</a:t>
            </a:r>
          </a:p>
          <a:p>
            <a:pPr>
              <a:lnSpc>
                <a:spcPct val="90000"/>
              </a:lnSpc>
            </a:pPr>
            <a:r>
              <a:rPr lang="en-US" altLang="en-US" sz="2100" dirty="0">
                <a:latin typeface="Calibri" panose="020F0502020204030204" pitchFamily="34" charset="0"/>
              </a:rPr>
              <a:t>Founded in 1863</a:t>
            </a:r>
          </a:p>
          <a:p>
            <a:pPr>
              <a:lnSpc>
                <a:spcPct val="90000"/>
              </a:lnSpc>
            </a:pPr>
            <a:r>
              <a:rPr lang="en-US" altLang="en-US" sz="2100" dirty="0">
                <a:latin typeface="Calibri" panose="020F0502020204030204" pitchFamily="34" charset="0"/>
              </a:rPr>
              <a:t>Bring together committees of experts in all areas of scientific and technological endeavor </a:t>
            </a:r>
          </a:p>
          <a:p>
            <a:pPr>
              <a:lnSpc>
                <a:spcPct val="90000"/>
              </a:lnSpc>
            </a:pPr>
            <a:r>
              <a:rPr lang="en-US" altLang="en-US" sz="2100" dirty="0">
                <a:latin typeface="Calibri" panose="020F0502020204030204" pitchFamily="34" charset="0"/>
              </a:rPr>
              <a:t>Address critical national issues and give advice to the federal government and the nation </a:t>
            </a:r>
          </a:p>
        </p:txBody>
      </p:sp>
      <p:pic>
        <p:nvPicPr>
          <p:cNvPr id="2052" name="Picture 4" descr="http://www.nationalacademies.org/includes/aboutus/Ke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720" y="2541767"/>
            <a:ext cx="1428750" cy="19359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ational Academy of Scienc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843" y="2824507"/>
            <a:ext cx="2507456" cy="3000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ational Academy of Engineering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842" y="3282550"/>
            <a:ext cx="2786063" cy="3071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nstitute of Medicin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843" y="3717106"/>
            <a:ext cx="1807369" cy="30003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instein Memori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8425" y="179454"/>
            <a:ext cx="1235869" cy="1862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740" y="3745938"/>
            <a:ext cx="2712377" cy="265457"/>
          </a:xfrm>
          <a:prstGeom prst="rect">
            <a:avLst/>
          </a:prstGeom>
          <a:solidFill>
            <a:schemeClr val="bg1"/>
          </a:solidFill>
        </p:spPr>
        <p:txBody>
          <a:bodyPr wrap="square" rtlCol="0">
            <a:spAutoFit/>
          </a:bodyPr>
          <a:lstStyle/>
          <a:p>
            <a:r>
              <a:rPr lang="en-US" sz="1125" dirty="0">
                <a:solidFill>
                  <a:schemeClr val="tx1"/>
                </a:solidFill>
                <a:latin typeface="Malgun Gothic" panose="020B0503020000020004" pitchFamily="34" charset="-127"/>
                <a:ea typeface="Malgun Gothic" panose="020B0503020000020004" pitchFamily="34" charset="-127"/>
              </a:rPr>
              <a:t>NATIONAL ACADEMY OF MEDICINE</a:t>
            </a:r>
          </a:p>
        </p:txBody>
      </p:sp>
    </p:spTree>
    <p:extLst>
      <p:ext uri="{BB962C8B-B14F-4D97-AF65-F5344CB8AC3E}">
        <p14:creationId xmlns:p14="http://schemas.microsoft.com/office/powerpoint/2010/main" val="1740150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ontent Placeholder 1"/>
          <p:cNvSpPr>
            <a:spLocks noGrp="1"/>
          </p:cNvSpPr>
          <p:nvPr>
            <p:ph sz="quarter" idx="10"/>
          </p:nvPr>
        </p:nvSpPr>
        <p:spPr bwMode="auto">
          <a:xfrm>
            <a:off x="386496" y="1322493"/>
            <a:ext cx="8459788" cy="39719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marL="0" indent="0">
              <a:buNone/>
            </a:pPr>
            <a:r>
              <a:rPr lang="en-US" sz="2000" dirty="0">
                <a:latin typeface="Calibri" panose="020F0502020204030204" pitchFamily="34" charset="0"/>
                <a:cs typeface="Calibri" panose="020F0502020204030204" pitchFamily="34" charset="0"/>
              </a:rPr>
              <a:t>Review and synthesize research on the study of learning from birth through adulthood in both formal and informal settings….with greatest potential to influence practice and policy.</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Specify directions for strategic investments in research and development to promote the knowledge, training, and technologies that are needed to support learning in today's world. </a:t>
            </a:r>
          </a:p>
          <a:p>
            <a:pPr marL="0" indent="0">
              <a:buNone/>
            </a:pPr>
            <a:r>
              <a:rPr lang="en-US" sz="2000" dirty="0">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EEDED686-629D-46B9-BEBB-2DCE3A3BECB4}"/>
              </a:ext>
            </a:extLst>
          </p:cNvPr>
          <p:cNvSpPr txBox="1"/>
          <p:nvPr/>
        </p:nvSpPr>
        <p:spPr>
          <a:xfrm>
            <a:off x="2927701" y="251647"/>
            <a:ext cx="3350789" cy="584775"/>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Committee Charge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DED686-629D-46B9-BEBB-2DCE3A3BECB4}"/>
              </a:ext>
            </a:extLst>
          </p:cNvPr>
          <p:cNvSpPr txBox="1"/>
          <p:nvPr/>
        </p:nvSpPr>
        <p:spPr>
          <a:xfrm>
            <a:off x="2927701" y="251647"/>
            <a:ext cx="3749553" cy="584775"/>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Committee </a:t>
            </a:r>
            <a:r>
              <a:rPr lang="en-US" b="1" dirty="0" smtClean="0">
                <a:latin typeface="Calibri" panose="020F0502020204030204" pitchFamily="34" charset="0"/>
                <a:cs typeface="Calibri" panose="020F0502020204030204" pitchFamily="34" charset="0"/>
              </a:rPr>
              <a:t>Expertise</a:t>
            </a:r>
            <a:endParaRPr lang="en-US" b="1" dirty="0">
              <a:latin typeface="Calibri" panose="020F0502020204030204" pitchFamily="34" charset="0"/>
              <a:cs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3276859812"/>
              </p:ext>
            </p:extLst>
          </p:nvPr>
        </p:nvGraphicFramePr>
        <p:xfrm>
          <a:off x="2033068" y="754261"/>
          <a:ext cx="5464629" cy="328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1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4678" y="531414"/>
            <a:ext cx="9144000" cy="3939989"/>
          </a:xfrm>
          <a:prstGeom prst="rect">
            <a:avLst/>
          </a:prstGeom>
        </p:spPr>
        <p:txBody>
          <a:bodyPr wrap="square">
            <a:spAutoFit/>
          </a:bodyPr>
          <a:lstStyle/>
          <a:p>
            <a:pPr>
              <a:lnSpc>
                <a:spcPct val="112000"/>
              </a:lnSpc>
            </a:pPr>
            <a:r>
              <a:rPr lang="en-US" sz="1400" b="1" cap="all" dirty="0">
                <a:solidFill>
                  <a:schemeClr val="tx1"/>
                </a:solidFill>
                <a:latin typeface="Calibri" panose="020F0502020204030204" pitchFamily="34" charset="0"/>
                <a:cs typeface="Calibri" panose="020F0502020204030204" pitchFamily="34" charset="0"/>
              </a:rPr>
              <a:t>Cora Bagley </a:t>
            </a:r>
            <a:r>
              <a:rPr lang="en-US" sz="1400" b="1" cap="all" dirty="0" err="1">
                <a:solidFill>
                  <a:schemeClr val="tx1"/>
                </a:solidFill>
                <a:latin typeface="Calibri" panose="020F0502020204030204" pitchFamily="34" charset="0"/>
                <a:cs typeface="Calibri" panose="020F0502020204030204" pitchFamily="34" charset="0"/>
              </a:rPr>
              <a:t>Marrett</a:t>
            </a:r>
            <a:r>
              <a:rPr lang="en-US" sz="1400" cap="all" dirty="0">
                <a:solidFill>
                  <a:schemeClr val="tx1"/>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(Chair), Department of Sociology, University of Wisconsin–Madison</a:t>
            </a: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Patricia J. Bauer</a:t>
            </a:r>
            <a:r>
              <a:rPr lang="en-US" sz="1400" cap="all" dirty="0">
                <a:solidFill>
                  <a:schemeClr val="tx1"/>
                </a:solidFill>
                <a:latin typeface="Calibri" panose="020F0502020204030204" pitchFamily="34" charset="0"/>
                <a:cs typeface="Calibri" panose="020F0502020204030204" pitchFamily="34" charset="0"/>
              </a:rPr>
              <a:t>,</a:t>
            </a:r>
            <a:r>
              <a:rPr lang="en-US" sz="1400" dirty="0">
                <a:solidFill>
                  <a:schemeClr val="tx1"/>
                </a:solidFill>
                <a:latin typeface="Calibri" panose="020F0502020204030204" pitchFamily="34" charset="0"/>
                <a:cs typeface="Calibri" panose="020F0502020204030204" pitchFamily="34" charset="0"/>
              </a:rPr>
              <a:t> Department of Psychology, Emory University</a:t>
            </a: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Cynthia Beall</a:t>
            </a:r>
            <a:r>
              <a:rPr lang="en-US" sz="1400" b="1" dirty="0">
                <a:solidFill>
                  <a:schemeClr val="tx1"/>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(NAS), Department of Anthropology, Case Western Reserve</a:t>
            </a: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Margaret E. </a:t>
            </a:r>
            <a:r>
              <a:rPr lang="en-US" sz="1400" b="1" cap="all" dirty="0" err="1">
                <a:solidFill>
                  <a:schemeClr val="tx1"/>
                </a:solidFill>
                <a:latin typeface="Calibri" panose="020F0502020204030204" pitchFamily="34" charset="0"/>
                <a:cs typeface="Calibri" panose="020F0502020204030204" pitchFamily="34" charset="0"/>
              </a:rPr>
              <a:t>Beier</a:t>
            </a:r>
            <a:r>
              <a:rPr lang="en-US" sz="1400" cap="all" dirty="0">
                <a:solidFill>
                  <a:schemeClr val="tx1"/>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Department of Psychology, Rice University</a:t>
            </a: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David B. Daniel</a:t>
            </a:r>
            <a:r>
              <a:rPr lang="en-US" sz="1400" cap="all" dirty="0">
                <a:solidFill>
                  <a:schemeClr val="tx1"/>
                </a:solidFill>
                <a:latin typeface="Calibri" panose="020F0502020204030204" pitchFamily="34" charset="0"/>
                <a:cs typeface="Calibri" panose="020F0502020204030204" pitchFamily="34" charset="0"/>
              </a:rPr>
              <a:t>,</a:t>
            </a:r>
            <a:r>
              <a:rPr lang="en-US" sz="1400" dirty="0">
                <a:solidFill>
                  <a:schemeClr val="tx1"/>
                </a:solidFill>
                <a:latin typeface="Calibri" panose="020F0502020204030204" pitchFamily="34" charset="0"/>
                <a:cs typeface="Calibri" panose="020F0502020204030204" pitchFamily="34" charset="0"/>
              </a:rPr>
              <a:t> Department of Psychology, James Madison University</a:t>
            </a: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Robert L. Goldstone</a:t>
            </a:r>
            <a:r>
              <a:rPr lang="en-US" sz="1400" dirty="0">
                <a:solidFill>
                  <a:schemeClr val="tx1"/>
                </a:solidFill>
                <a:latin typeface="Calibri" panose="020F0502020204030204" pitchFamily="34" charset="0"/>
                <a:cs typeface="Calibri" panose="020F0502020204030204" pitchFamily="34" charset="0"/>
              </a:rPr>
              <a:t>, Department of Psychological and Brain Sciences, Indiana University</a:t>
            </a: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Arthur C. </a:t>
            </a:r>
            <a:r>
              <a:rPr lang="en-US" sz="1400" b="1" cap="all" dirty="0" err="1">
                <a:solidFill>
                  <a:schemeClr val="tx1"/>
                </a:solidFill>
                <a:latin typeface="Calibri" panose="020F0502020204030204" pitchFamily="34" charset="0"/>
                <a:cs typeface="Calibri" panose="020F0502020204030204" pitchFamily="34" charset="0"/>
              </a:rPr>
              <a:t>Graesser</a:t>
            </a:r>
            <a:r>
              <a:rPr lang="en-US" sz="1400" dirty="0">
                <a:solidFill>
                  <a:schemeClr val="tx1"/>
                </a:solidFill>
                <a:latin typeface="Calibri" panose="020F0502020204030204" pitchFamily="34" charset="0"/>
                <a:cs typeface="Calibri" panose="020F0502020204030204" pitchFamily="34" charset="0"/>
              </a:rPr>
              <a:t>, Department of Psychology and Institute of Intelligent Systems, Univ. of Memphis</a:t>
            </a: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Mary Helen </a:t>
            </a:r>
            <a:r>
              <a:rPr lang="en-US" sz="1400" b="1" cap="all" dirty="0" err="1">
                <a:solidFill>
                  <a:schemeClr val="tx1"/>
                </a:solidFill>
                <a:latin typeface="Calibri" panose="020F0502020204030204" pitchFamily="34" charset="0"/>
                <a:cs typeface="Calibri" panose="020F0502020204030204" pitchFamily="34" charset="0"/>
              </a:rPr>
              <a:t>Immordino</a:t>
            </a:r>
            <a:r>
              <a:rPr lang="en-US" sz="1400" b="1" cap="all" dirty="0">
                <a:solidFill>
                  <a:schemeClr val="tx1"/>
                </a:solidFill>
                <a:latin typeface="Calibri" panose="020F0502020204030204" pitchFamily="34" charset="0"/>
                <a:cs typeface="Calibri" panose="020F0502020204030204" pitchFamily="34" charset="0"/>
              </a:rPr>
              <a:t>-Yang</a:t>
            </a:r>
            <a:r>
              <a:rPr lang="en-US" sz="1400" dirty="0">
                <a:solidFill>
                  <a:schemeClr val="tx1"/>
                </a:solidFill>
                <a:latin typeface="Calibri" panose="020F0502020204030204" pitchFamily="34" charset="0"/>
                <a:cs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rPr>
              <a:t>Rossier</a:t>
            </a:r>
            <a:r>
              <a:rPr lang="en-US" sz="1400" dirty="0">
                <a:solidFill>
                  <a:schemeClr val="tx1"/>
                </a:solidFill>
                <a:latin typeface="Calibri" panose="020F0502020204030204" pitchFamily="34" charset="0"/>
                <a:cs typeface="Calibri" panose="020F0502020204030204" pitchFamily="34" charset="0"/>
              </a:rPr>
              <a:t> School of Education, University of Southern California</a:t>
            </a: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Ruth </a:t>
            </a:r>
            <a:r>
              <a:rPr lang="en-US" sz="1400" b="1" cap="all" dirty="0" err="1">
                <a:solidFill>
                  <a:schemeClr val="tx1"/>
                </a:solidFill>
                <a:latin typeface="Calibri" panose="020F0502020204030204" pitchFamily="34" charset="0"/>
                <a:cs typeface="Calibri" panose="020F0502020204030204" pitchFamily="34" charset="0"/>
              </a:rPr>
              <a:t>Kanfer</a:t>
            </a:r>
            <a:r>
              <a:rPr lang="en-US" sz="1400" dirty="0">
                <a:solidFill>
                  <a:schemeClr val="tx1"/>
                </a:solidFill>
                <a:latin typeface="Calibri" panose="020F0502020204030204" pitchFamily="34" charset="0"/>
                <a:cs typeface="Calibri" panose="020F0502020204030204" pitchFamily="34" charset="0"/>
              </a:rPr>
              <a:t>, </a:t>
            </a:r>
            <a:r>
              <a:rPr lang="en-US" sz="1400" dirty="0" smtClean="0">
                <a:solidFill>
                  <a:schemeClr val="tx1"/>
                </a:solidFill>
                <a:latin typeface="Calibri" panose="020F0502020204030204" pitchFamily="34" charset="0"/>
                <a:cs typeface="Calibri" panose="020F0502020204030204" pitchFamily="34" charset="0"/>
              </a:rPr>
              <a:t>School </a:t>
            </a:r>
            <a:r>
              <a:rPr lang="en-US" sz="1400" dirty="0">
                <a:solidFill>
                  <a:schemeClr val="tx1"/>
                </a:solidFill>
                <a:latin typeface="Calibri" panose="020F0502020204030204" pitchFamily="34" charset="0"/>
                <a:cs typeface="Calibri" panose="020F0502020204030204" pitchFamily="34" charset="0"/>
              </a:rPr>
              <a:t>of Psychology, Georgia Institute of Technology</a:t>
            </a: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Jeffrey D. Karpicke</a:t>
            </a:r>
            <a:r>
              <a:rPr lang="en-US" sz="1400" cap="all" dirty="0">
                <a:solidFill>
                  <a:schemeClr val="tx1"/>
                </a:solidFill>
                <a:latin typeface="Calibri" panose="020F0502020204030204" pitchFamily="34" charset="0"/>
                <a:cs typeface="Calibri" panose="020F0502020204030204" pitchFamily="34" charset="0"/>
              </a:rPr>
              <a:t>,</a:t>
            </a:r>
            <a:r>
              <a:rPr lang="en-US" sz="1400" dirty="0">
                <a:solidFill>
                  <a:schemeClr val="tx1"/>
                </a:solidFill>
                <a:latin typeface="Calibri" panose="020F0502020204030204" pitchFamily="34" charset="0"/>
                <a:cs typeface="Calibri" panose="020F0502020204030204" pitchFamily="34" charset="0"/>
              </a:rPr>
              <a:t> Department of Psychological Sciences, Purdue University</a:t>
            </a: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Barbara M. Means</a:t>
            </a:r>
            <a:r>
              <a:rPr lang="en-US" sz="1400" cap="all" dirty="0">
                <a:solidFill>
                  <a:schemeClr val="tx1"/>
                </a:solidFill>
                <a:latin typeface="Calibri" panose="020F0502020204030204" pitchFamily="34" charset="0"/>
                <a:cs typeface="Calibri" panose="020F0502020204030204" pitchFamily="34" charset="0"/>
              </a:rPr>
              <a:t>,</a:t>
            </a:r>
            <a:r>
              <a:rPr lang="en-US" sz="1400" dirty="0">
                <a:solidFill>
                  <a:schemeClr val="tx1"/>
                </a:solidFill>
                <a:latin typeface="Calibri" panose="020F0502020204030204" pitchFamily="34" charset="0"/>
                <a:cs typeface="Calibri" panose="020F0502020204030204" pitchFamily="34" charset="0"/>
              </a:rPr>
              <a:t> Learning Sciences Research, Digital Promise</a:t>
            </a:r>
            <a:endParaRPr lang="en-US" sz="1400" b="1" cap="all" dirty="0">
              <a:solidFill>
                <a:schemeClr val="tx1"/>
              </a:solidFill>
              <a:latin typeface="Calibri" panose="020F0502020204030204" pitchFamily="34" charset="0"/>
              <a:cs typeface="Calibri" panose="020F0502020204030204" pitchFamily="34" charset="0"/>
            </a:endParaRP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Douglas L. </a:t>
            </a:r>
            <a:r>
              <a:rPr lang="en-US" sz="1400" b="1" cap="all" dirty="0" err="1">
                <a:solidFill>
                  <a:schemeClr val="tx1"/>
                </a:solidFill>
                <a:latin typeface="Calibri" panose="020F0502020204030204" pitchFamily="34" charset="0"/>
                <a:cs typeface="Calibri" panose="020F0502020204030204" pitchFamily="34" charset="0"/>
              </a:rPr>
              <a:t>Medin</a:t>
            </a:r>
            <a:r>
              <a:rPr lang="en-US" sz="1400" cap="all" dirty="0">
                <a:solidFill>
                  <a:schemeClr val="tx1"/>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(NAS), Department of Psychology, Northwestern University</a:t>
            </a: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Linda Nathan</a:t>
            </a:r>
            <a:r>
              <a:rPr lang="en-US" sz="1400" dirty="0">
                <a:solidFill>
                  <a:schemeClr val="tx1"/>
                </a:solidFill>
                <a:latin typeface="Calibri" panose="020F0502020204030204" pitchFamily="34" charset="0"/>
                <a:cs typeface="Calibri" panose="020F0502020204030204" pitchFamily="34" charset="0"/>
              </a:rPr>
              <a:t>, </a:t>
            </a:r>
            <a:r>
              <a:rPr lang="en-US" sz="1400" dirty="0" smtClean="0">
                <a:solidFill>
                  <a:schemeClr val="tx1"/>
                </a:solidFill>
                <a:latin typeface="Calibri" panose="020F0502020204030204" pitchFamily="34" charset="0"/>
                <a:cs typeface="Calibri" panose="020F0502020204030204" pitchFamily="34" charset="0"/>
              </a:rPr>
              <a:t>Center for Artistry and Scholarship</a:t>
            </a:r>
            <a:endParaRPr lang="en-US" sz="1400" dirty="0">
              <a:solidFill>
                <a:schemeClr val="tx1"/>
              </a:solidFill>
              <a:latin typeface="Calibri" panose="020F0502020204030204" pitchFamily="34" charset="0"/>
              <a:cs typeface="Calibri" panose="020F0502020204030204" pitchFamily="34" charset="0"/>
            </a:endParaRP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Annemarie Sullivan </a:t>
            </a:r>
            <a:r>
              <a:rPr lang="en-US" sz="1400" b="1" cap="all" dirty="0" err="1">
                <a:solidFill>
                  <a:schemeClr val="tx1"/>
                </a:solidFill>
                <a:latin typeface="Calibri" panose="020F0502020204030204" pitchFamily="34" charset="0"/>
                <a:cs typeface="Calibri" panose="020F0502020204030204" pitchFamily="34" charset="0"/>
              </a:rPr>
              <a:t>Palincsar</a:t>
            </a:r>
            <a:r>
              <a:rPr lang="en-US" sz="1400" dirty="0">
                <a:solidFill>
                  <a:schemeClr val="tx1"/>
                </a:solidFill>
                <a:latin typeface="Calibri" panose="020F0502020204030204" pitchFamily="34" charset="0"/>
                <a:cs typeface="Calibri" panose="020F0502020204030204" pitchFamily="34" charset="0"/>
              </a:rPr>
              <a:t>, School of Education, University of Michigan</a:t>
            </a:r>
            <a:endParaRPr lang="en-US" sz="1400" cap="all" dirty="0">
              <a:solidFill>
                <a:schemeClr val="tx1"/>
              </a:solidFill>
              <a:latin typeface="Calibri" panose="020F0502020204030204" pitchFamily="34" charset="0"/>
              <a:cs typeface="Calibri" panose="020F0502020204030204" pitchFamily="34" charset="0"/>
            </a:endParaRPr>
          </a:p>
          <a:p>
            <a:pPr>
              <a:lnSpc>
                <a:spcPct val="112000"/>
              </a:lnSpc>
            </a:pPr>
            <a:r>
              <a:rPr lang="en-US" sz="1400" b="1" cap="all" dirty="0">
                <a:solidFill>
                  <a:schemeClr val="tx1"/>
                </a:solidFill>
                <a:latin typeface="Calibri" panose="020F0502020204030204" pitchFamily="34" charset="0"/>
                <a:cs typeface="Calibri" panose="020F0502020204030204" pitchFamily="34" charset="0"/>
              </a:rPr>
              <a:t>Daniel L. Schwartz</a:t>
            </a:r>
            <a:r>
              <a:rPr lang="en-US" sz="1400" cap="all" dirty="0">
                <a:solidFill>
                  <a:schemeClr val="tx1"/>
                </a:solidFill>
                <a:latin typeface="Calibri" panose="020F0502020204030204" pitchFamily="34" charset="0"/>
                <a:cs typeface="Calibri" panose="020F0502020204030204" pitchFamily="34" charset="0"/>
              </a:rPr>
              <a:t>, S</a:t>
            </a:r>
            <a:r>
              <a:rPr lang="en-US" sz="1400" dirty="0">
                <a:solidFill>
                  <a:schemeClr val="tx1"/>
                </a:solidFill>
                <a:latin typeface="Calibri" panose="020F0502020204030204" pitchFamily="34" charset="0"/>
                <a:cs typeface="Calibri" panose="020F0502020204030204" pitchFamily="34" charset="0"/>
              </a:rPr>
              <a:t>chool of Education, Stanford University</a:t>
            </a:r>
          </a:p>
          <a:p>
            <a:pPr>
              <a:lnSpc>
                <a:spcPct val="112000"/>
              </a:lnSpc>
            </a:pPr>
            <a:r>
              <a:rPr lang="en-US" sz="1400" b="1" cap="all" dirty="0" err="1">
                <a:solidFill>
                  <a:schemeClr val="tx1"/>
                </a:solidFill>
                <a:latin typeface="Calibri" panose="020F0502020204030204" pitchFamily="34" charset="0"/>
                <a:cs typeface="Calibri" panose="020F0502020204030204" pitchFamily="34" charset="0"/>
              </a:rPr>
              <a:t>Zewelanji</a:t>
            </a:r>
            <a:r>
              <a:rPr lang="en-US" sz="1400" b="1" cap="all" dirty="0">
                <a:solidFill>
                  <a:schemeClr val="tx1"/>
                </a:solidFill>
                <a:latin typeface="Calibri" panose="020F0502020204030204" pitchFamily="34" charset="0"/>
                <a:cs typeface="Calibri" panose="020F0502020204030204" pitchFamily="34" charset="0"/>
              </a:rPr>
              <a:t> N. </a:t>
            </a:r>
            <a:r>
              <a:rPr lang="en-US" sz="1400" b="1" cap="all" dirty="0" err="1">
                <a:solidFill>
                  <a:schemeClr val="tx1"/>
                </a:solidFill>
                <a:latin typeface="Calibri" panose="020F0502020204030204" pitchFamily="34" charset="0"/>
                <a:cs typeface="Calibri" panose="020F0502020204030204" pitchFamily="34" charset="0"/>
              </a:rPr>
              <a:t>Serpell</a:t>
            </a:r>
            <a:r>
              <a:rPr lang="en-US" sz="1400" cap="all" dirty="0">
                <a:solidFill>
                  <a:schemeClr val="tx1"/>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Department of Psychology, Virginia Commonwealth University </a:t>
            </a:r>
          </a:p>
        </p:txBody>
      </p:sp>
      <p:sp>
        <p:nvSpPr>
          <p:cNvPr id="4" name="TextBox 3">
            <a:extLst>
              <a:ext uri="{FF2B5EF4-FFF2-40B4-BE49-F238E27FC236}">
                <a16:creationId xmlns:a16="http://schemas.microsoft.com/office/drawing/2014/main" id="{268A98E0-E182-40E5-A9AB-17B8466B9B29}"/>
              </a:ext>
            </a:extLst>
          </p:cNvPr>
          <p:cNvSpPr txBox="1"/>
          <p:nvPr/>
        </p:nvSpPr>
        <p:spPr>
          <a:xfrm>
            <a:off x="1285328" y="44432"/>
            <a:ext cx="6125203" cy="430887"/>
          </a:xfrm>
          <a:prstGeom prst="rect">
            <a:avLst/>
          </a:prstGeom>
          <a:noFill/>
        </p:spPr>
        <p:txBody>
          <a:bodyPr wrap="none" rtlCol="0">
            <a:spAutoFit/>
          </a:bodyPr>
          <a:lstStyle/>
          <a:p>
            <a:r>
              <a:rPr lang="en-US" sz="2200" b="1" dirty="0">
                <a:latin typeface="Calibri" panose="020F0502020204030204" pitchFamily="34" charset="0"/>
                <a:cs typeface="Calibri" panose="020F0502020204030204" pitchFamily="34" charset="0"/>
              </a:rPr>
              <a:t>Committee on the Science and Practice of Learning</a:t>
            </a:r>
          </a:p>
        </p:txBody>
      </p:sp>
    </p:spTree>
    <p:extLst>
      <p:ext uri="{BB962C8B-B14F-4D97-AF65-F5344CB8AC3E}">
        <p14:creationId xmlns:p14="http://schemas.microsoft.com/office/powerpoint/2010/main" val="169950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8622" y="1054504"/>
            <a:ext cx="6002039" cy="2677656"/>
          </a:xfrm>
          <a:prstGeom prst="rect">
            <a:avLst/>
          </a:prstGeom>
        </p:spPr>
        <p:txBody>
          <a:bodyPr wrap="square">
            <a:spAutoFit/>
          </a:bodyPr>
          <a:lstStyle/>
          <a:p>
            <a:pPr marL="457200" lvl="0" indent="-457200">
              <a:buFont typeface="Arial"/>
              <a:buChar char="•"/>
            </a:pPr>
            <a:r>
              <a:rPr lang="en-US" sz="2400" dirty="0">
                <a:solidFill>
                  <a:schemeClr val="tx1"/>
                </a:solidFill>
                <a:latin typeface="Calibri" panose="020F0502020204030204" pitchFamily="34" charset="0"/>
                <a:cs typeface="Calibri" panose="020F0502020204030204" pitchFamily="34" charset="0"/>
              </a:rPr>
              <a:t>C</a:t>
            </a:r>
            <a:r>
              <a:rPr lang="en-US" sz="2400" dirty="0" smtClean="0">
                <a:solidFill>
                  <a:schemeClr val="tx1"/>
                </a:solidFill>
                <a:latin typeface="Calibri" panose="020F0502020204030204" pitchFamily="34" charset="0"/>
                <a:cs typeface="Calibri" panose="020F0502020204030204" pitchFamily="34" charset="0"/>
              </a:rPr>
              <a:t>omplex Influences of Culture</a:t>
            </a:r>
            <a:endParaRPr lang="en-US" sz="2400" dirty="0">
              <a:solidFill>
                <a:schemeClr val="tx1"/>
              </a:solidFill>
              <a:latin typeface="Calibri" panose="020F0502020204030204" pitchFamily="34" charset="0"/>
              <a:cs typeface="Calibri" panose="020F0502020204030204" pitchFamily="34" charset="0"/>
            </a:endParaRPr>
          </a:p>
          <a:p>
            <a:pPr marL="457200" lvl="0" indent="-457200">
              <a:buFont typeface="Arial"/>
              <a:buChar char="•"/>
            </a:pPr>
            <a:r>
              <a:rPr lang="en-US" sz="2400" dirty="0">
                <a:solidFill>
                  <a:schemeClr val="tx1"/>
                </a:solidFill>
                <a:latin typeface="Calibri" panose="020F0502020204030204" pitchFamily="34" charset="0"/>
                <a:cs typeface="Calibri" panose="020F0502020204030204" pitchFamily="34" charset="0"/>
              </a:rPr>
              <a:t>T</a:t>
            </a:r>
            <a:r>
              <a:rPr lang="en-US" sz="2400" dirty="0" smtClean="0">
                <a:solidFill>
                  <a:schemeClr val="tx1"/>
                </a:solidFill>
                <a:latin typeface="Calibri" panose="020F0502020204030204" pitchFamily="34" charset="0"/>
                <a:cs typeface="Calibri" panose="020F0502020204030204" pitchFamily="34" charset="0"/>
              </a:rPr>
              <a:t>ypes and Processes of Learning</a:t>
            </a:r>
            <a:endParaRPr lang="en-US" sz="2400" dirty="0">
              <a:solidFill>
                <a:schemeClr val="tx1"/>
              </a:solidFill>
              <a:latin typeface="Calibri" panose="020F0502020204030204" pitchFamily="34" charset="0"/>
              <a:cs typeface="Calibri" panose="020F0502020204030204" pitchFamily="34" charset="0"/>
            </a:endParaRPr>
          </a:p>
          <a:p>
            <a:pPr marL="457200" lvl="0" indent="-457200">
              <a:buFont typeface="Arial"/>
              <a:buChar char="•"/>
            </a:pPr>
            <a:r>
              <a:rPr lang="en-US" sz="2400" dirty="0">
                <a:solidFill>
                  <a:schemeClr val="tx1"/>
                </a:solidFill>
                <a:latin typeface="Calibri" panose="020F0502020204030204" pitchFamily="34" charset="0"/>
                <a:cs typeface="Calibri" panose="020F0502020204030204" pitchFamily="34" charset="0"/>
              </a:rPr>
              <a:t>K</a:t>
            </a:r>
            <a:r>
              <a:rPr lang="en-US" sz="2400" dirty="0" smtClean="0">
                <a:solidFill>
                  <a:schemeClr val="tx1"/>
                </a:solidFill>
                <a:latin typeface="Calibri" panose="020F0502020204030204" pitchFamily="34" charset="0"/>
                <a:cs typeface="Calibri" panose="020F0502020204030204" pitchFamily="34" charset="0"/>
              </a:rPr>
              <a:t>nowledge and Reasoning</a:t>
            </a:r>
            <a:endParaRPr lang="en-US" sz="2400" dirty="0">
              <a:solidFill>
                <a:schemeClr val="tx1"/>
              </a:solidFill>
              <a:latin typeface="Calibri" panose="020F0502020204030204" pitchFamily="34" charset="0"/>
              <a:cs typeface="Calibri" panose="020F0502020204030204" pitchFamily="34" charset="0"/>
            </a:endParaRPr>
          </a:p>
          <a:p>
            <a:pPr marL="457200" lvl="0" indent="-457200">
              <a:buFont typeface="Arial"/>
              <a:buChar char="•"/>
            </a:pPr>
            <a:r>
              <a:rPr lang="en-US" sz="2400" dirty="0">
                <a:solidFill>
                  <a:schemeClr val="tx1"/>
                </a:solidFill>
                <a:latin typeface="Calibri" panose="020F0502020204030204" pitchFamily="34" charset="0"/>
                <a:cs typeface="Calibri" panose="020F0502020204030204" pitchFamily="34" charset="0"/>
              </a:rPr>
              <a:t>M</a:t>
            </a:r>
            <a:r>
              <a:rPr lang="en-US" sz="2400" dirty="0" smtClean="0">
                <a:solidFill>
                  <a:schemeClr val="tx1"/>
                </a:solidFill>
                <a:latin typeface="Calibri" panose="020F0502020204030204" pitchFamily="34" charset="0"/>
                <a:cs typeface="Calibri" panose="020F0502020204030204" pitchFamily="34" charset="0"/>
              </a:rPr>
              <a:t>otivation to Learn </a:t>
            </a:r>
            <a:endParaRPr lang="en-US" sz="2400" dirty="0">
              <a:solidFill>
                <a:schemeClr val="tx1"/>
              </a:solidFill>
              <a:latin typeface="Calibri" panose="020F0502020204030204" pitchFamily="34" charset="0"/>
              <a:cs typeface="Calibri" panose="020F0502020204030204" pitchFamily="34" charset="0"/>
            </a:endParaRPr>
          </a:p>
          <a:p>
            <a:pPr marL="457200" lvl="0" indent="-457200">
              <a:buFont typeface="Arial"/>
              <a:buChar char="•"/>
            </a:pPr>
            <a:r>
              <a:rPr lang="en-US" sz="2400" dirty="0">
                <a:solidFill>
                  <a:schemeClr val="tx1"/>
                </a:solidFill>
                <a:latin typeface="Calibri" panose="020F0502020204030204" pitchFamily="34" charset="0"/>
                <a:cs typeface="Calibri" panose="020F0502020204030204" pitchFamily="34" charset="0"/>
              </a:rPr>
              <a:t>I</a:t>
            </a:r>
            <a:r>
              <a:rPr lang="en-US" sz="2400" dirty="0" smtClean="0">
                <a:solidFill>
                  <a:schemeClr val="tx1"/>
                </a:solidFill>
                <a:latin typeface="Calibri" panose="020F0502020204030204" pitchFamily="34" charset="0"/>
                <a:cs typeface="Calibri" panose="020F0502020204030204" pitchFamily="34" charset="0"/>
              </a:rPr>
              <a:t>mplications for Learning in School</a:t>
            </a:r>
            <a:endParaRPr lang="en-US" sz="2400" dirty="0">
              <a:solidFill>
                <a:schemeClr val="tx1"/>
              </a:solidFill>
              <a:latin typeface="Calibri" panose="020F0502020204030204" pitchFamily="34" charset="0"/>
              <a:cs typeface="Calibri" panose="020F0502020204030204" pitchFamily="34" charset="0"/>
            </a:endParaRPr>
          </a:p>
          <a:p>
            <a:pPr marL="457200" lvl="0" indent="-457200">
              <a:buFont typeface="Arial"/>
              <a:buChar char="•"/>
            </a:pPr>
            <a:r>
              <a:rPr lang="en-US" sz="2400" dirty="0">
                <a:solidFill>
                  <a:schemeClr val="tx1"/>
                </a:solidFill>
                <a:latin typeface="Calibri" panose="020F0502020204030204" pitchFamily="34" charset="0"/>
                <a:cs typeface="Calibri" panose="020F0502020204030204" pitchFamily="34" charset="0"/>
              </a:rPr>
              <a:t>L</a:t>
            </a:r>
            <a:r>
              <a:rPr lang="en-US" sz="2400" dirty="0" smtClean="0">
                <a:solidFill>
                  <a:schemeClr val="tx1"/>
                </a:solidFill>
                <a:latin typeface="Calibri" panose="020F0502020204030204" pitchFamily="34" charset="0"/>
                <a:cs typeface="Calibri" panose="020F0502020204030204" pitchFamily="34" charset="0"/>
              </a:rPr>
              <a:t>earning Technology</a:t>
            </a:r>
            <a:endParaRPr lang="en-US" sz="2400" dirty="0">
              <a:solidFill>
                <a:schemeClr val="tx1"/>
              </a:solidFill>
              <a:latin typeface="Calibri" panose="020F0502020204030204" pitchFamily="34" charset="0"/>
              <a:cs typeface="Calibri" panose="020F0502020204030204" pitchFamily="34" charset="0"/>
            </a:endParaRPr>
          </a:p>
          <a:p>
            <a:pPr marL="457200" lvl="0" indent="-457200">
              <a:buFont typeface="Arial"/>
              <a:buChar char="•"/>
            </a:pPr>
            <a:r>
              <a:rPr lang="en-US" sz="2400" dirty="0">
                <a:solidFill>
                  <a:schemeClr val="tx1"/>
                </a:solidFill>
                <a:latin typeface="Calibri" panose="020F0502020204030204" pitchFamily="34" charset="0"/>
                <a:cs typeface="Calibri" panose="020F0502020204030204" pitchFamily="34" charset="0"/>
              </a:rPr>
              <a:t>L</a:t>
            </a:r>
            <a:r>
              <a:rPr lang="en-US" sz="2400" dirty="0" smtClean="0">
                <a:solidFill>
                  <a:schemeClr val="tx1"/>
                </a:solidFill>
                <a:latin typeface="Calibri" panose="020F0502020204030204" pitchFamily="34" charset="0"/>
                <a:cs typeface="Calibri" panose="020F0502020204030204" pitchFamily="34" charset="0"/>
              </a:rPr>
              <a:t>earning across the Life Span</a:t>
            </a:r>
            <a:endParaRPr lang="en-US" sz="24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21236F-830C-43B3-8E0A-60160F5E8023}"/>
              </a:ext>
            </a:extLst>
          </p:cNvPr>
          <p:cNvSpPr txBox="1"/>
          <p:nvPr/>
        </p:nvSpPr>
        <p:spPr>
          <a:xfrm>
            <a:off x="1519670" y="356395"/>
            <a:ext cx="5829673" cy="584775"/>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The report’s conclusions </a:t>
            </a:r>
            <a:r>
              <a:rPr lang="en-US" b="1" dirty="0" smtClean="0">
                <a:latin typeface="Calibri" panose="020F0502020204030204" pitchFamily="34" charset="0"/>
                <a:cs typeface="Calibri" panose="020F0502020204030204" pitchFamily="34" charset="0"/>
              </a:rPr>
              <a:t>a</a:t>
            </a:r>
            <a:r>
              <a:rPr lang="en-US" b="1" dirty="0" smtClean="0">
                <a:latin typeface="Calibri" panose="020F0502020204030204" pitchFamily="34" charset="0"/>
                <a:cs typeface="Calibri" panose="020F0502020204030204" pitchFamily="34" charset="0"/>
              </a:rPr>
              <a:t>ddress:</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539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571" y="1121903"/>
            <a:ext cx="6646429" cy="2142125"/>
          </a:xfrm>
          <a:prstGeom prst="rect">
            <a:avLst/>
          </a:prstGeom>
        </p:spPr>
        <p:txBody>
          <a:bodyPr wrap="square">
            <a:spAutoFit/>
          </a:bodyPr>
          <a:lstStyle/>
          <a:p>
            <a:pPr>
              <a:lnSpc>
                <a:spcPct val="112000"/>
              </a:lnSpc>
            </a:pPr>
            <a:r>
              <a:rPr lang="en-US" sz="2000" b="1" cap="all" dirty="0" smtClean="0">
                <a:solidFill>
                  <a:schemeClr val="tx1"/>
                </a:solidFill>
                <a:latin typeface="Calibri" panose="020F0502020204030204" pitchFamily="34" charset="0"/>
                <a:cs typeface="Calibri" panose="020F0502020204030204" pitchFamily="34" charset="0"/>
              </a:rPr>
              <a:t>Conclusion </a:t>
            </a:r>
            <a:r>
              <a:rPr lang="en-US" sz="2000" b="1" dirty="0">
                <a:solidFill>
                  <a:schemeClr val="tx1"/>
                </a:solidFill>
                <a:latin typeface="Calibri" panose="020F0502020204030204" pitchFamily="34" charset="0"/>
                <a:cs typeface="Calibri" panose="020F0502020204030204" pitchFamily="34" charset="0"/>
              </a:rPr>
              <a:t>2-1: Each learner develops a unique array of knowledge and cognitive resources in the course of life that are molded by the interplay of that learner’s cultural, social, cognitive, and biological contexts. Understanding the developmental, cultural, contextual, and historical diversity of learners is central to understanding how people learn. </a:t>
            </a:r>
          </a:p>
        </p:txBody>
      </p:sp>
      <p:sp>
        <p:nvSpPr>
          <p:cNvPr id="3" name="TextBox 2">
            <a:extLst>
              <a:ext uri="{FF2B5EF4-FFF2-40B4-BE49-F238E27FC236}">
                <a16:creationId xmlns:a16="http://schemas.microsoft.com/office/drawing/2014/main" id="{F521236F-830C-43B3-8E0A-60160F5E8023}"/>
              </a:ext>
            </a:extLst>
          </p:cNvPr>
          <p:cNvSpPr txBox="1"/>
          <p:nvPr/>
        </p:nvSpPr>
        <p:spPr>
          <a:xfrm>
            <a:off x="1964040" y="118477"/>
            <a:ext cx="5291449" cy="584775"/>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Complex Influences of Culture</a:t>
            </a:r>
            <a:endParaRPr lang="en-US" b="1" dirty="0">
              <a:latin typeface="Calibri" panose="020F0502020204030204" pitchFamily="34" charset="0"/>
              <a:cs typeface="Calibri" panose="020F0502020204030204" pitchFamily="34" charset="0"/>
            </a:endParaRPr>
          </a:p>
        </p:txBody>
      </p:sp>
      <p:pic>
        <p:nvPicPr>
          <p:cNvPr id="2050" name="Picture 2" descr="A Brief Introduction to Social Systems Theory - Social Work Degree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5" y="1819352"/>
            <a:ext cx="2587625" cy="25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75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48" y="105104"/>
            <a:ext cx="8229600" cy="588579"/>
          </a:xfrm>
        </p:spPr>
        <p:txBody>
          <a:bodyPr/>
          <a:lstStyle/>
          <a:p>
            <a:r>
              <a:rPr lang="en-US" sz="3200" b="1" dirty="0" smtClean="0">
                <a:solidFill>
                  <a:schemeClr val="tx2"/>
                </a:solidFill>
                <a:latin typeface="Calibri" panose="020F0502020204030204" pitchFamily="34" charset="0"/>
                <a:cs typeface="Calibri" panose="020F0502020204030204" pitchFamily="34" charset="0"/>
              </a:rPr>
              <a:t>What is Culture?</a:t>
            </a:r>
            <a:endParaRPr lang="en-US" sz="3200" b="1" dirty="0">
              <a:solidFill>
                <a:schemeClr val="tx2"/>
              </a:solidFill>
              <a:latin typeface="Calibri" panose="020F0502020204030204" pitchFamily="34" charset="0"/>
              <a:cs typeface="Calibri" panose="020F0502020204030204" pitchFamily="34" charset="0"/>
            </a:endParaRPr>
          </a:p>
        </p:txBody>
      </p:sp>
      <p:sp>
        <p:nvSpPr>
          <p:cNvPr id="3" name="Content Placeholder 2"/>
          <p:cNvSpPr>
            <a:spLocks noGrp="1"/>
          </p:cNvSpPr>
          <p:nvPr>
            <p:ph sz="quarter" idx="10"/>
          </p:nvPr>
        </p:nvSpPr>
        <p:spPr>
          <a:xfrm>
            <a:off x="806558" y="828638"/>
            <a:ext cx="7425779" cy="3173765"/>
          </a:xfrm>
        </p:spPr>
        <p:txBody>
          <a:bodyPr/>
          <a:lstStyle/>
          <a:p>
            <a:r>
              <a:rPr lang="en-US" sz="2100" dirty="0">
                <a:latin typeface="Calibri" panose="020F0502020204030204" pitchFamily="34" charset="0"/>
                <a:cs typeface="Calibri" panose="020F0502020204030204" pitchFamily="34" charset="0"/>
              </a:rPr>
              <a:t>Culture is a product of the way individuals </a:t>
            </a:r>
            <a:r>
              <a:rPr lang="en-US" sz="2100" dirty="0" smtClean="0">
                <a:latin typeface="Calibri" panose="020F0502020204030204" pitchFamily="34" charset="0"/>
                <a:cs typeface="Calibri" panose="020F0502020204030204" pitchFamily="34" charset="0"/>
              </a:rPr>
              <a:t>learn to </a:t>
            </a:r>
            <a:r>
              <a:rPr lang="en-US" sz="2100" dirty="0">
                <a:latin typeface="Calibri" panose="020F0502020204030204" pitchFamily="34" charset="0"/>
                <a:cs typeface="Calibri" panose="020F0502020204030204" pitchFamily="34" charset="0"/>
              </a:rPr>
              <a:t>coordinate desirable and useful activities with others.</a:t>
            </a:r>
          </a:p>
          <a:p>
            <a:r>
              <a:rPr lang="en-US" sz="2100" dirty="0">
                <a:latin typeface="Calibri" panose="020F0502020204030204" pitchFamily="34" charset="0"/>
                <a:cs typeface="Calibri" panose="020F0502020204030204" pitchFamily="34" charset="0"/>
              </a:rPr>
              <a:t>It is expressed in many ways, through:</a:t>
            </a:r>
          </a:p>
          <a:p>
            <a:pPr lvl="1"/>
            <a:r>
              <a:rPr lang="en-US" sz="1800" dirty="0">
                <a:latin typeface="Calibri" panose="020F0502020204030204" pitchFamily="34" charset="0"/>
                <a:cs typeface="Calibri" panose="020F0502020204030204" pitchFamily="34" charset="0"/>
              </a:rPr>
              <a:t>the actions, expectations, and beliefs of individual persons; </a:t>
            </a:r>
          </a:p>
          <a:p>
            <a:pPr lvl="1"/>
            <a:r>
              <a:rPr lang="en-US" sz="1800" dirty="0">
                <a:latin typeface="Calibri" panose="020F0502020204030204" pitchFamily="34" charset="0"/>
                <a:cs typeface="Calibri" panose="020F0502020204030204" pitchFamily="34" charset="0"/>
              </a:rPr>
              <a:t>physical elements such as artifacts, tools, and the design of physical spaces; </a:t>
            </a:r>
          </a:p>
          <a:p>
            <a:pPr lvl="1"/>
            <a:r>
              <a:rPr lang="en-US" sz="1800" dirty="0">
                <a:latin typeface="Calibri" panose="020F0502020204030204" pitchFamily="34" charset="0"/>
                <a:cs typeface="Calibri" panose="020F0502020204030204" pitchFamily="34" charset="0"/>
              </a:rPr>
              <a:t>norms for interacting with others, both verbally and nonverbally; and </a:t>
            </a:r>
          </a:p>
          <a:p>
            <a:pPr lvl="1"/>
            <a:r>
              <a:rPr lang="en-US" sz="1800" dirty="0">
                <a:latin typeface="Calibri" panose="020F0502020204030204" pitchFamily="34" charset="0"/>
                <a:cs typeface="Calibri" panose="020F0502020204030204" pitchFamily="34" charset="0"/>
              </a:rPr>
              <a:t>beliefs and ways of looking at the world that are shared with others.</a:t>
            </a:r>
          </a:p>
        </p:txBody>
      </p:sp>
    </p:spTree>
    <p:extLst>
      <p:ext uri="{BB962C8B-B14F-4D97-AF65-F5344CB8AC3E}">
        <p14:creationId xmlns:p14="http://schemas.microsoft.com/office/powerpoint/2010/main" val="2615510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407"/>
            <a:ext cx="8229600" cy="751850"/>
          </a:xfrm>
        </p:spPr>
        <p:txBody>
          <a:bodyPr/>
          <a:lstStyle/>
          <a:p>
            <a:r>
              <a:rPr lang="en-US" sz="3200" b="1" dirty="0" smtClean="0">
                <a:solidFill>
                  <a:schemeClr val="tx2"/>
                </a:solidFill>
                <a:latin typeface="Calibri" panose="020F0502020204030204" pitchFamily="34" charset="0"/>
              </a:rPr>
              <a:t>Key Insights</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US" sz="3200"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b="1" dirty="0">
              <a:solidFill>
                <a:schemeClr val="tx2"/>
              </a:solidFill>
            </a:endParaRPr>
          </a:p>
        </p:txBody>
      </p:sp>
      <p:sp>
        <p:nvSpPr>
          <p:cNvPr id="3" name="Content Placeholder 2"/>
          <p:cNvSpPr>
            <a:spLocks noGrp="1"/>
          </p:cNvSpPr>
          <p:nvPr>
            <p:ph sz="quarter" idx="10"/>
          </p:nvPr>
        </p:nvSpPr>
        <p:spPr>
          <a:xfrm>
            <a:off x="457199" y="655316"/>
            <a:ext cx="8553375" cy="2995127"/>
          </a:xfrm>
        </p:spPr>
        <p:txBody>
          <a:bodyPr/>
          <a:lstStyle/>
          <a:p>
            <a:r>
              <a:rPr lang="en-US" sz="2000" dirty="0">
                <a:latin typeface="Calibri" panose="020F0502020204030204" pitchFamily="34" charset="0"/>
                <a:cs typeface="Calibri" panose="020F0502020204030204" pitchFamily="34" charset="0"/>
              </a:rPr>
              <a:t>Cultural influences shape learners from the start of life</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Learning is inherently social</a:t>
            </a:r>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Different </a:t>
            </a:r>
            <a:r>
              <a:rPr lang="en-US" sz="2000" dirty="0">
                <a:latin typeface="Calibri" panose="020F0502020204030204" pitchFamily="34" charset="0"/>
                <a:cs typeface="Calibri" panose="020F0502020204030204" pitchFamily="34" charset="0"/>
              </a:rPr>
              <a:t>cultures place different value on learning by copying/ creating, doing/observing, talking/listening, explaining/acting.</a:t>
            </a:r>
          </a:p>
          <a:p>
            <a:r>
              <a:rPr lang="en-US" sz="2000" dirty="0">
                <a:latin typeface="Calibri" panose="020F0502020204030204" pitchFamily="34" charset="0"/>
                <a:cs typeface="Calibri" panose="020F0502020204030204" pitchFamily="34" charset="0"/>
              </a:rPr>
              <a:t>The contexts in which people </a:t>
            </a:r>
            <a:r>
              <a:rPr lang="en-US" sz="2000" dirty="0" smtClean="0">
                <a:latin typeface="Calibri" panose="020F0502020204030204" pitchFamily="34" charset="0"/>
                <a:cs typeface="Calibri" panose="020F0502020204030204" pitchFamily="34" charset="0"/>
              </a:rPr>
              <a:t>learn such as school </a:t>
            </a:r>
            <a:r>
              <a:rPr lang="en-US" sz="2000" dirty="0">
                <a:latin typeface="Calibri" panose="020F0502020204030204" pitchFamily="34" charset="0"/>
                <a:cs typeface="Calibri" panose="020F0502020204030204" pitchFamily="34" charset="0"/>
              </a:rPr>
              <a:t>are not culture-free</a:t>
            </a:r>
            <a:r>
              <a:rPr lang="en-US" sz="2000" dirty="0" smtClean="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5" name="Picture 2" descr="Image result for rogoff mayan children observing"/>
          <p:cNvPicPr>
            <a:picLocks noChangeAspect="1" noChangeArrowheads="1"/>
          </p:cNvPicPr>
          <p:nvPr/>
        </p:nvPicPr>
        <p:blipFill rotWithShape="1">
          <a:blip r:embed="rId3">
            <a:extLst>
              <a:ext uri="{28A0092B-C50C-407E-A947-70E740481C1C}">
                <a14:useLocalDpi xmlns:a14="http://schemas.microsoft.com/office/drawing/2010/main" val="0"/>
              </a:ext>
            </a:extLst>
          </a:blip>
          <a:srcRect t="22117" b="21413"/>
          <a:stretch/>
        </p:blipFill>
        <p:spPr bwMode="auto">
          <a:xfrm>
            <a:off x="1462173" y="2614259"/>
            <a:ext cx="3109826" cy="1756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tudents in classroo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642" y="2614259"/>
            <a:ext cx="2634193" cy="175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485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030767 PPT May2017_16x9_2-line with graph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16x9 2-Line Logo with graphic (1)</Template>
  <TotalTime>5045</TotalTime>
  <Words>1655</Words>
  <Application>Microsoft Office PowerPoint</Application>
  <PresentationFormat>On-screen Show (16:9)</PresentationFormat>
  <Paragraphs>113</Paragraphs>
  <Slides>18</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Malgun Gothic</vt:lpstr>
      <vt:lpstr>Arial</vt:lpstr>
      <vt:lpstr>Calibri</vt:lpstr>
      <vt:lpstr>Geneva</vt:lpstr>
      <vt:lpstr>News Gothic MT</vt:lpstr>
      <vt:lpstr>Times</vt:lpstr>
      <vt:lpstr>Times New Roman</vt:lpstr>
      <vt:lpstr>Trebuchet MS</vt:lpstr>
      <vt:lpstr>Tw Cen MT</vt:lpstr>
      <vt:lpstr>Verdana</vt:lpstr>
      <vt:lpstr>030767 PPT May2017_16x9_2-line with graphic</vt:lpstr>
      <vt:lpstr>PowerPoint Presentation</vt:lpstr>
      <vt:lpstr>The National Academies</vt:lpstr>
      <vt:lpstr>PowerPoint Presentation</vt:lpstr>
      <vt:lpstr>PowerPoint Presentation</vt:lpstr>
      <vt:lpstr>PowerPoint Presentation</vt:lpstr>
      <vt:lpstr>PowerPoint Presentation</vt:lpstr>
      <vt:lpstr>PowerPoint Presentation</vt:lpstr>
      <vt:lpstr>What is Culture?</vt:lpstr>
      <vt:lpstr>Key Insights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National Academies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Sprunger, Douglas</dc:creator>
  <cp:lastModifiedBy>Schweingruber, Heidi</cp:lastModifiedBy>
  <cp:revision>78</cp:revision>
  <cp:lastPrinted>2018-09-27T17:32:15Z</cp:lastPrinted>
  <dcterms:created xsi:type="dcterms:W3CDTF">2018-09-13T17:36:08Z</dcterms:created>
  <dcterms:modified xsi:type="dcterms:W3CDTF">2021-01-25T02:49:07Z</dcterms:modified>
</cp:coreProperties>
</file>